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7"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124" d="100"/>
          <a:sy n="124" d="100"/>
        </p:scale>
        <p:origin x="640" y="168"/>
      </p:cViewPr>
      <p:guideLst/>
    </p:cSldViewPr>
  </p:slideViewPr>
  <p:notesTextViewPr>
    <p:cViewPr>
      <p:scale>
        <a:sx n="1" d="1"/>
        <a:sy n="1" d="1"/>
      </p:scale>
      <p:origin x="0" y="0"/>
    </p:cViewPr>
  </p:notesTextViewPr>
  <p:notesViewPr>
    <p:cSldViewPr snapToGrid="0" snapToObjects="1">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audio1.wav>
</file>

<file path=ppt/media/image1.jpeg>
</file>

<file path=ppt/media/image2.png>
</file>

<file path=ppt/media/image3.png>
</file>

<file path=ppt/media/image4.png>
</file>

<file path=ppt/media/image5.png>
</file>

<file path=ppt/media/image6.jpeg>
</file>

<file path=ppt/media/image7.jpe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16AA6D-62D3-5A41-A233-CD8C8A6073E2}" type="datetimeFigureOut">
              <a:rPr lang="tr-TR" smtClean="0"/>
              <a:t>24.04.2020</a:t>
            </a:fld>
            <a:endParaRPr lang="tr-T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7ECBC9-A9C3-7A42-8298-7A5628647104}" type="slidenum">
              <a:rPr lang="tr-TR" smtClean="0"/>
              <a:t>‹#›</a:t>
            </a:fld>
            <a:endParaRPr lang="tr-TR"/>
          </a:p>
        </p:txBody>
      </p:sp>
    </p:spTree>
    <p:extLst>
      <p:ext uri="{BB962C8B-B14F-4D97-AF65-F5344CB8AC3E}">
        <p14:creationId xmlns:p14="http://schemas.microsoft.com/office/powerpoint/2010/main" val="38608187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5"/>
          </p:nvPr>
        </p:nvSpPr>
        <p:spPr/>
        <p:txBody>
          <a:bodyPr/>
          <a:lstStyle/>
          <a:p>
            <a:fld id="{6D7ECBC9-A9C3-7A42-8298-7A5628647104}" type="slidenum">
              <a:rPr lang="tr-TR" smtClean="0"/>
              <a:t>6</a:t>
            </a:fld>
            <a:endParaRPr lang="tr-TR"/>
          </a:p>
        </p:txBody>
      </p:sp>
    </p:spTree>
    <p:extLst>
      <p:ext uri="{BB962C8B-B14F-4D97-AF65-F5344CB8AC3E}">
        <p14:creationId xmlns:p14="http://schemas.microsoft.com/office/powerpoint/2010/main" val="2396436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BCA893D-468F-324D-AC24-36C7ED8D18B1}" type="datetimeFigureOut">
              <a:rPr lang="tr-TR" smtClean="0"/>
              <a:t>24.04.2020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1627528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BCA893D-468F-324D-AC24-36C7ED8D18B1}" type="datetimeFigureOut">
              <a:rPr lang="tr-TR" smtClean="0"/>
              <a:t>24.04.2020</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516557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BCA893D-468F-324D-AC24-36C7ED8D18B1}" type="datetimeFigureOut">
              <a:rPr lang="tr-TR" smtClean="0"/>
              <a:t>24.04.2020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25146493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BCA893D-468F-324D-AC24-36C7ED8D18B1}" type="datetimeFigureOut">
              <a:rPr lang="tr-TR" smtClean="0"/>
              <a:t>24.04.2020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230B70B-ECAF-5645-B93E-D0289D0D2708}" type="slidenum">
              <a:rPr lang="tr-TR" smtClean="0"/>
              <a:t>‹#›</a:t>
            </a:fld>
            <a:endParaRPr lang="tr-TR"/>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3059593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BCA893D-468F-324D-AC24-36C7ED8D18B1}" type="datetimeFigureOut">
              <a:rPr lang="tr-TR" smtClean="0"/>
              <a:t>24.04.2020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3723344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BCA893D-468F-324D-AC24-36C7ED8D18B1}" type="datetimeFigureOut">
              <a:rPr lang="tr-TR" smtClean="0"/>
              <a:t>24.04.2020</a:t>
            </a:fld>
            <a:endParaRPr lang="tr-TR"/>
          </a:p>
        </p:txBody>
      </p:sp>
      <p:sp>
        <p:nvSpPr>
          <p:cNvPr id="4"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34476369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BCA893D-468F-324D-AC24-36C7ED8D18B1}" type="datetimeFigureOut">
              <a:rPr lang="tr-TR" smtClean="0"/>
              <a:t>24.04.2020</a:t>
            </a:fld>
            <a:endParaRPr lang="tr-TR"/>
          </a:p>
        </p:txBody>
      </p:sp>
      <p:sp>
        <p:nvSpPr>
          <p:cNvPr id="4"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15668830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CA893D-468F-324D-AC24-36C7ED8D18B1}" type="datetimeFigureOut">
              <a:rPr lang="tr-TR" smtClean="0"/>
              <a:t>24.04.2020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24505962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CA893D-468F-324D-AC24-36C7ED8D18B1}" type="datetimeFigureOut">
              <a:rPr lang="tr-TR" smtClean="0"/>
              <a:t>24.04.2020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1999488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ABCA893D-468F-324D-AC24-36C7ED8D18B1}" type="datetimeFigureOut">
              <a:rPr lang="tr-TR" smtClean="0"/>
              <a:t>24.04.2020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1049351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BCA893D-468F-324D-AC24-36C7ED8D18B1}" type="datetimeFigureOut">
              <a:rPr lang="tr-TR" smtClean="0"/>
              <a:t>24.04.2020</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1649628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CA893D-468F-324D-AC24-36C7ED8D18B1}" type="datetimeFigureOut">
              <a:rPr lang="tr-TR" smtClean="0"/>
              <a:t>24.04.2020</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311701980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BCA893D-468F-324D-AC24-36C7ED8D18B1}" type="datetimeFigureOut">
              <a:rPr lang="tr-TR" smtClean="0"/>
              <a:t>24.04.2020</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222658982"/>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ABCA893D-468F-324D-AC24-36C7ED8D18B1}" type="datetimeFigureOut">
              <a:rPr lang="tr-TR" smtClean="0"/>
              <a:t>24.04.2020</a:t>
            </a:fld>
            <a:endParaRPr lang="tr-TR"/>
          </a:p>
        </p:txBody>
      </p:sp>
      <p:sp>
        <p:nvSpPr>
          <p:cNvPr id="5" name="Footer Placeholder 3"/>
          <p:cNvSpPr>
            <a:spLocks noGrp="1"/>
          </p:cNvSpPr>
          <p:nvPr>
            <p:ph type="ftr" sz="quarter" idx="11"/>
          </p:nvPr>
        </p:nvSpPr>
        <p:spPr/>
        <p:txBody>
          <a:bodyPr/>
          <a:lstStyle/>
          <a:p>
            <a:endParaRPr lang="tr-TR"/>
          </a:p>
        </p:txBody>
      </p:sp>
      <p:sp>
        <p:nvSpPr>
          <p:cNvPr id="6" name="Slide Number Placeholder 4"/>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1261094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BCA893D-468F-324D-AC24-36C7ED8D18B1}" type="datetimeFigureOut">
              <a:rPr lang="tr-TR" smtClean="0"/>
              <a:t>24.04.2020</a:t>
            </a:fld>
            <a:endParaRPr lang="tr-TR"/>
          </a:p>
        </p:txBody>
      </p:sp>
      <p:sp>
        <p:nvSpPr>
          <p:cNvPr id="5" name="Footer Placeholder 2"/>
          <p:cNvSpPr>
            <a:spLocks noGrp="1"/>
          </p:cNvSpPr>
          <p:nvPr>
            <p:ph type="ftr" sz="quarter" idx="11"/>
          </p:nvPr>
        </p:nvSpPr>
        <p:spPr/>
        <p:txBody>
          <a:bodyPr/>
          <a:lstStyle/>
          <a:p>
            <a:endParaRPr lang="tr-TR"/>
          </a:p>
        </p:txBody>
      </p:sp>
      <p:sp>
        <p:nvSpPr>
          <p:cNvPr id="6" name="Slide Number Placeholder 3"/>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189688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ABCA893D-468F-324D-AC24-36C7ED8D18B1}" type="datetimeFigureOut">
              <a:rPr lang="tr-TR" smtClean="0"/>
              <a:t>24.04.2020</a:t>
            </a:fld>
            <a:endParaRPr lang="tr-TR"/>
          </a:p>
        </p:txBody>
      </p:sp>
      <p:sp>
        <p:nvSpPr>
          <p:cNvPr id="5" name="Footer Placeholder 5"/>
          <p:cNvSpPr>
            <a:spLocks noGrp="1"/>
          </p:cNvSpPr>
          <p:nvPr>
            <p:ph type="ftr" sz="quarter" idx="11"/>
          </p:nvPr>
        </p:nvSpPr>
        <p:spPr/>
        <p:txBody>
          <a:bodyPr/>
          <a:lstStyle/>
          <a:p>
            <a:endParaRPr lang="tr-TR"/>
          </a:p>
        </p:txBody>
      </p:sp>
      <p:sp>
        <p:nvSpPr>
          <p:cNvPr id="6" name="Slide Number Placeholder 6"/>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2900216256"/>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BCA893D-468F-324D-AC24-36C7ED8D18B1}" type="datetimeFigureOut">
              <a:rPr lang="tr-TR" smtClean="0"/>
              <a:t>24.04.2020</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9230B70B-ECAF-5645-B93E-D0289D0D2708}" type="slidenum">
              <a:rPr lang="tr-TR" smtClean="0"/>
              <a:t>‹#›</a:t>
            </a:fld>
            <a:endParaRPr lang="tr-TR"/>
          </a:p>
        </p:txBody>
      </p:sp>
    </p:spTree>
    <p:extLst>
      <p:ext uri="{BB962C8B-B14F-4D97-AF65-F5344CB8AC3E}">
        <p14:creationId xmlns:p14="http://schemas.microsoft.com/office/powerpoint/2010/main" val="1934419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BCA893D-468F-324D-AC24-36C7ED8D18B1}" type="datetimeFigureOut">
              <a:rPr lang="tr-TR" smtClean="0"/>
              <a:t>24.04.2020</a:t>
            </a:fld>
            <a:endParaRPr lang="tr-TR"/>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tr-TR"/>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230B70B-ECAF-5645-B93E-D0289D0D2708}" type="slidenum">
              <a:rPr lang="tr-TR" smtClean="0"/>
              <a:t>‹#›</a:t>
            </a:fld>
            <a:endParaRPr lang="tr-TR"/>
          </a:p>
        </p:txBody>
      </p:sp>
    </p:spTree>
    <p:extLst>
      <p:ext uri="{BB962C8B-B14F-4D97-AF65-F5344CB8AC3E}">
        <p14:creationId xmlns:p14="http://schemas.microsoft.com/office/powerpoint/2010/main" val="728327981"/>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file:////var/folders/k0/sdrxyz91007g2w6jtd17p59w0000gp/T/com.microsoft.Word/WebArchiveCopyPasteTempFiles/page1image3066195376" TargetMode="External"/><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file:////var/folders/k0/sdrxyz91007g2w6jtd17p59w0000gp/T/com.microsoft.Word/WebArchiveCopyPasteTempFiles/swift-performance-language.jpg" TargetMode="External"/><Relationship Id="rId3" Type="http://schemas.openxmlformats.org/officeDocument/2006/relationships/hyperlink" Target="http://www.elektrikport.com/haber-roportaj/intelden-8-cekirdekli-islemci-devil-canyon/11790#ad-image-0" TargetMode="External"/><Relationship Id="rId7" Type="http://schemas.openxmlformats.org/officeDocument/2006/relationships/image" Target="../media/image7.jpeg"/><Relationship Id="rId2" Type="http://schemas.openxmlformats.org/officeDocument/2006/relationships/hyperlink" Target="http://www.elektrikport.com/teknik-kutuphane/hangi-programlama-dilini-secmeliyim-programlama-dilleri-ve-uygulama-alanlari/8080#ad-image-0" TargetMode="External"/><Relationship Id="rId1" Type="http://schemas.openxmlformats.org/officeDocument/2006/relationships/slideLayout" Target="../slideLayouts/slideLayout2.xml"/><Relationship Id="rId6" Type="http://schemas.openxmlformats.org/officeDocument/2006/relationships/hyperlink" Target="http://www.elektrikport.com/teknik-kutuphane/yazlm-projesi-nasl-hazrlanr--elektrikport-akademi/7969" TargetMode="External"/><Relationship Id="rId5" Type="http://schemas.openxmlformats.org/officeDocument/2006/relationships/hyperlink" Target="http://www.elektrikport.com/haber-roportaj/dunyanin-en-hizli-5-treni/11405" TargetMode="External"/><Relationship Id="rId4" Type="http://schemas.openxmlformats.org/officeDocument/2006/relationships/hyperlink" Target="http://www.elektrikport.com/teknik-kutuphane/dijital-ve-analog-zaman-saati-nedir/12056"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6F77A0A9-C0D3-814B-A697-EF634E4158BA}"/>
              </a:ext>
            </a:extLst>
          </p:cNvPr>
          <p:cNvSpPr>
            <a:spLocks noChangeArrowheads="1"/>
          </p:cNvSpPr>
          <p:nvPr/>
        </p:nvSpPr>
        <p:spPr bwMode="auto">
          <a:xfrm>
            <a:off x="2096539" y="771458"/>
            <a:ext cx="7690695" cy="800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a:ln>
                  <a:noFill/>
                </a:ln>
                <a:solidFill>
                  <a:schemeClr val="tx1"/>
                </a:solidFill>
                <a:effectLst/>
                <a:latin typeface="Times New Roman,Bold" pitchFamily="2" charset="0"/>
                <a:ea typeface="Times New Roman" panose="02020603050405020304" pitchFamily="18" charset="0"/>
              </a:rPr>
              <a:t>Mobil Teknolojileri</a:t>
            </a:r>
            <a:endParaRPr kumimoji="0" lang="tr-TR" altLang="tr-TR" sz="1200" b="0" i="0" u="none" strike="noStrike" cap="none" normalizeH="0" baseline="0" dirty="0">
              <a:ln>
                <a:noFill/>
              </a:ln>
              <a:solidFill>
                <a:schemeClr val="tx1"/>
              </a:solidFill>
              <a:effectLst/>
              <a:ea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tr-TR" altLang="tr-TR" sz="1400" b="0" i="0" u="none" strike="noStrike" cap="none" normalizeH="0" baseline="0" dirty="0">
                <a:ln>
                  <a:noFill/>
                </a:ln>
                <a:solidFill>
                  <a:schemeClr val="tx1"/>
                </a:solidFill>
                <a:effectLst/>
                <a:latin typeface="Times New Roman,Bold" pitchFamily="2" charset="0"/>
                <a:ea typeface="Times New Roman" panose="02020603050405020304" pitchFamily="18" charset="0"/>
              </a:rPr>
              <a:t>MMOT220 </a:t>
            </a:r>
            <a:r>
              <a:rPr kumimoji="0" lang="tr-TR" altLang="tr-TR" sz="1400" b="0" i="0" u="none" strike="noStrike" cap="none" normalizeH="0" baseline="0" dirty="0" err="1">
                <a:ln>
                  <a:noFill/>
                </a:ln>
                <a:solidFill>
                  <a:schemeClr val="tx1"/>
                </a:solidFill>
                <a:effectLst/>
                <a:latin typeface="Times New Roman,Bold" pitchFamily="2" charset="0"/>
                <a:ea typeface="Times New Roman" panose="02020603050405020304" pitchFamily="18" charset="0"/>
              </a:rPr>
              <a:t>iOS</a:t>
            </a:r>
            <a:r>
              <a:rPr kumimoji="0" lang="tr-TR" altLang="tr-TR" sz="1400" b="0" i="0" u="none" strike="noStrike" cap="none" normalizeH="0" baseline="0" dirty="0">
                <a:ln>
                  <a:noFill/>
                </a:ln>
                <a:solidFill>
                  <a:schemeClr val="tx1"/>
                </a:solidFill>
                <a:effectLst/>
                <a:latin typeface="Times New Roman,Bold" pitchFamily="2" charset="0"/>
                <a:ea typeface="Times New Roman" panose="02020603050405020304" pitchFamily="18" charset="0"/>
              </a:rPr>
              <a:t> Uygulama </a:t>
            </a:r>
            <a:r>
              <a:rPr kumimoji="0" lang="tr-TR" altLang="tr-TR" sz="1400" b="0" i="0" u="none" strike="noStrike" cap="none" normalizeH="0" baseline="0" dirty="0" err="1">
                <a:ln>
                  <a:noFill/>
                </a:ln>
                <a:solidFill>
                  <a:schemeClr val="tx1"/>
                </a:solidFill>
                <a:effectLst/>
                <a:latin typeface="Times New Roman,Bold" pitchFamily="2" charset="0"/>
                <a:ea typeface="Times New Roman" panose="02020603050405020304" pitchFamily="18" charset="0"/>
              </a:rPr>
              <a:t>Geliştirme</a:t>
            </a:r>
            <a:endParaRPr kumimoji="0" lang="tr-TR" altLang="tr-TR" sz="1200" b="0" i="0" u="none" strike="noStrike" cap="none" normalizeH="0" baseline="0" dirty="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800" b="0" i="0" u="none" strike="noStrike" cap="none" normalizeH="0" baseline="0" dirty="0">
              <a:ln>
                <a:noFill/>
              </a:ln>
              <a:solidFill>
                <a:schemeClr val="tx1"/>
              </a:solidFill>
              <a:effectLst/>
              <a:latin typeface="Arial" panose="020B0604020202020204" pitchFamily="34" charset="0"/>
            </a:endParaRPr>
          </a:p>
        </p:txBody>
      </p:sp>
      <p:pic>
        <p:nvPicPr>
          <p:cNvPr id="1025" name="Picture 3" descr="page1image3066195376">
            <a:extLst>
              <a:ext uri="{FF2B5EF4-FFF2-40B4-BE49-F238E27FC236}">
                <a16:creationId xmlns:a16="http://schemas.microsoft.com/office/drawing/2014/main" id="{200ED927-940E-F14B-A27C-B54DD39DC3A2}"/>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4927169" y="1417563"/>
            <a:ext cx="2079806" cy="2109099"/>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6" name="Rectangle 3">
            <a:extLst>
              <a:ext uri="{FF2B5EF4-FFF2-40B4-BE49-F238E27FC236}">
                <a16:creationId xmlns:a16="http://schemas.microsoft.com/office/drawing/2014/main" id="{9B85D7BB-6C85-CE47-B03A-9857B6F07BB2}"/>
              </a:ext>
            </a:extLst>
          </p:cNvPr>
          <p:cNvSpPr>
            <a:spLocks noChangeArrowheads="1"/>
          </p:cNvSpPr>
          <p:nvPr/>
        </p:nvSpPr>
        <p:spPr bwMode="auto">
          <a:xfrm>
            <a:off x="3850824" y="3769809"/>
            <a:ext cx="4038285" cy="26622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tr-TR" altLang="tr-TR" sz="1100" b="1" i="0" u="none" strike="noStrike" cap="none" normalizeH="0" baseline="0" dirty="0" err="1">
                <a:ln>
                  <a:noFill/>
                </a:ln>
                <a:solidFill>
                  <a:schemeClr val="tx1"/>
                </a:solidFill>
                <a:effectLst/>
                <a:latin typeface="Arial,Bold"/>
                <a:ea typeface="Times New Roman" panose="02020603050405020304" pitchFamily="18" charset="0"/>
              </a:rPr>
              <a:t>Danışman</a:t>
            </a:r>
            <a:br>
              <a:rPr kumimoji="0" lang="tr-TR" altLang="tr-TR" sz="1100" b="1" i="0" u="none" strike="noStrike" cap="none" normalizeH="0" baseline="0" dirty="0">
                <a:ln>
                  <a:noFill/>
                </a:ln>
                <a:solidFill>
                  <a:schemeClr val="tx1"/>
                </a:solidFill>
                <a:effectLst/>
                <a:latin typeface="Arial,Bold"/>
                <a:ea typeface="Times New Roman" panose="02020603050405020304" pitchFamily="18" charset="0"/>
              </a:rPr>
            </a:br>
            <a:r>
              <a:rPr kumimoji="0" lang="tr-TR" altLang="tr-TR" sz="1100" b="0" i="0" u="none" strike="noStrike" cap="none" normalizeH="0" baseline="0" dirty="0">
                <a:ln>
                  <a:noFill/>
                </a:ln>
                <a:solidFill>
                  <a:schemeClr val="tx1"/>
                </a:solidFill>
                <a:effectLst/>
                <a:latin typeface="Arial,Bold"/>
                <a:ea typeface="Times New Roman" panose="02020603050405020304" pitchFamily="18" charset="0"/>
              </a:rPr>
              <a:t>Nilgün İNCEREİS</a:t>
            </a:r>
            <a:endParaRPr kumimoji="0" lang="tr-TR" altLang="tr-TR" sz="1200" b="0" i="0" u="none" strike="noStrike" cap="none" normalizeH="0" baseline="0" dirty="0">
              <a:ln>
                <a:noFill/>
              </a:ln>
              <a:solidFill>
                <a:schemeClr val="tx1"/>
              </a:solidFill>
              <a:effectLst/>
              <a:ea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tr-TR" altLang="tr-TR" sz="1100" b="0" i="0" u="none" strike="noStrike" cap="none" normalizeH="0" baseline="0" dirty="0">
                <a:ln>
                  <a:noFill/>
                </a:ln>
                <a:solidFill>
                  <a:schemeClr val="tx1"/>
                </a:solidFill>
                <a:effectLst/>
                <a:latin typeface="Arial,Bold"/>
                <a:ea typeface="Times New Roman" panose="02020603050405020304" pitchFamily="18" charset="0"/>
              </a:rPr>
              <a:t>NİSAN 2020</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tr-TR" altLang="tr-TR" sz="1200" b="0" i="0" u="none" strike="noStrike" cap="none" normalizeH="0" baseline="0" dirty="0">
              <a:ln>
                <a:noFill/>
              </a:ln>
              <a:solidFill>
                <a:schemeClr val="tx1"/>
              </a:solidFill>
              <a:effectLst/>
              <a:ea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SINAV UYGULAMASI PROJE RAPORU</a:t>
            </a:r>
            <a:endParaRPr kumimoji="0" lang="tr-TR" altLang="tr-TR" sz="1200" b="0" i="0" u="none" strike="noStrike" cap="none" normalizeH="0" baseline="0" dirty="0">
              <a:ln>
                <a:noFill/>
              </a:ln>
              <a:solidFill>
                <a:schemeClr val="tx1"/>
              </a:solidFill>
              <a:effectLst/>
              <a:ea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tr-TR" altLang="tr-TR" sz="1400" b="1" i="0" u="none" strike="noStrike" cap="none" normalizeH="0" baseline="0" dirty="0">
                <a:ln>
                  <a:noFill/>
                </a:ln>
                <a:solidFill>
                  <a:schemeClr val="tx1"/>
                </a:solidFill>
                <a:effectLst/>
                <a:latin typeface="Times New Roman,Bold" pitchFamily="2" charset="0"/>
                <a:ea typeface="Times New Roman" panose="02020603050405020304" pitchFamily="18" charset="0"/>
              </a:rPr>
              <a:t>GELİŞTİRME ORTAMI:</a:t>
            </a:r>
            <a:r>
              <a:rPr kumimoji="0" lang="tr-TR" altLang="tr-TR" sz="1800" b="0" i="0" u="none" strike="noStrike" cap="none" normalizeH="0" baseline="0" dirty="0">
                <a:ln>
                  <a:noFill/>
                </a:ln>
                <a:solidFill>
                  <a:schemeClr val="tx1"/>
                </a:solidFill>
                <a:effectLst/>
                <a:latin typeface="Times New Roman,Bold" pitchFamily="2" charset="0"/>
                <a:ea typeface="Times New Roman" panose="02020603050405020304" pitchFamily="18" charset="0"/>
              </a:rPr>
              <a:t> </a:t>
            </a:r>
            <a:r>
              <a:rPr kumimoji="0" lang="tr-TR" altLang="tr-TR" sz="1600" b="0" i="0" u="none" strike="noStrike" cap="none" normalizeH="0" baseline="0" dirty="0" err="1">
                <a:ln>
                  <a:noFill/>
                </a:ln>
                <a:solidFill>
                  <a:schemeClr val="tx1"/>
                </a:solidFill>
                <a:effectLst/>
                <a:ea typeface="Times New Roman" panose="02020603050405020304" pitchFamily="18" charset="0"/>
              </a:rPr>
              <a:t>Xcode</a:t>
            </a:r>
            <a:endParaRPr kumimoji="0" lang="tr-TR" altLang="tr-TR" sz="1600" b="0" i="0" u="none" strike="noStrike" cap="none" normalizeH="0" baseline="0" dirty="0">
              <a:ln>
                <a:noFill/>
              </a:ln>
              <a:solidFill>
                <a:schemeClr val="tx1"/>
              </a:solidFill>
              <a:effectLst/>
              <a:ea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endParaRPr kumimoji="0" lang="tr-TR" altLang="tr-TR"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a:ln>
                  <a:noFill/>
                </a:ln>
                <a:solidFill>
                  <a:schemeClr val="tx1"/>
                </a:solidFill>
                <a:effectLst/>
                <a:latin typeface="Times New Roman,Bold" pitchFamily="2" charset="0"/>
                <a:ea typeface="Times New Roman" panose="02020603050405020304" pitchFamily="18" charset="0"/>
              </a:rPr>
              <a:t>DİL</a:t>
            </a:r>
            <a:r>
              <a:rPr kumimoji="0" lang="tr-TR" altLang="tr-TR" sz="1600" b="0" i="0" u="none" strike="noStrike" cap="none" normalizeH="0" baseline="0" dirty="0">
                <a:ln>
                  <a:noFill/>
                </a:ln>
                <a:solidFill>
                  <a:schemeClr val="tx1"/>
                </a:solidFill>
                <a:effectLst/>
                <a:latin typeface="Times New Roman,Bold" pitchFamily="2" charset="0"/>
                <a:ea typeface="Times New Roman" panose="02020603050405020304" pitchFamily="18" charset="0"/>
              </a:rPr>
              <a:t>: </a:t>
            </a:r>
            <a:r>
              <a:rPr kumimoji="0" lang="tr-TR" altLang="tr-TR" sz="1600" b="0" i="0" u="none" strike="noStrike" cap="none" normalizeH="0" baseline="0" dirty="0">
                <a:ln>
                  <a:noFill/>
                </a:ln>
                <a:solidFill>
                  <a:schemeClr val="tx1"/>
                </a:solidFill>
                <a:effectLst/>
                <a:ea typeface="Times New Roman" panose="02020603050405020304" pitchFamily="18" charset="0"/>
              </a:rPr>
              <a:t>Swift</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tr-TR" altLang="tr-TR"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Ödev:</a:t>
            </a:r>
            <a:r>
              <a:rPr kumimoji="0" lang="tr-TR" altLang="tr-TR" sz="16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Sınav Uygulaması </a:t>
            </a:r>
            <a:endParaRPr kumimoji="0" lang="tr-TR" altLang="tr-TR"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tr-TR" altLang="tr-TR" sz="1600"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Hazırlayanlar: </a:t>
            </a:r>
            <a:r>
              <a:rPr kumimoji="0" lang="tr-TR" altLang="tr-TR" sz="16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Kerim Eraslan 18MY90317</a:t>
            </a:r>
            <a:endParaRPr kumimoji="0" lang="tr-TR" altLang="tr-TR"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tr-TR" altLang="tr-TR" sz="16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HALİL İBRAHİM ZIRIH 18MY93012</a:t>
            </a:r>
            <a:endParaRPr kumimoji="0" lang="tr-TR" altLang="tr-T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065377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C23D6-9A0D-6642-8623-50A2DE1BD971}"/>
              </a:ext>
            </a:extLst>
          </p:cNvPr>
          <p:cNvSpPr>
            <a:spLocks noGrp="1"/>
          </p:cNvSpPr>
          <p:nvPr>
            <p:ph type="title"/>
          </p:nvPr>
        </p:nvSpPr>
        <p:spPr/>
        <p:txBody>
          <a:bodyPr/>
          <a:lstStyle/>
          <a:p>
            <a:r>
              <a:rPr lang="tr-TR" b="1" dirty="0"/>
              <a:t>Swift Nedir?</a:t>
            </a:r>
            <a:br>
              <a:rPr lang="tr-TR" dirty="0"/>
            </a:br>
            <a:endParaRPr lang="tr-TR" dirty="0"/>
          </a:p>
        </p:txBody>
      </p:sp>
      <p:sp>
        <p:nvSpPr>
          <p:cNvPr id="3" name="Content Placeholder 2">
            <a:extLst>
              <a:ext uri="{FF2B5EF4-FFF2-40B4-BE49-F238E27FC236}">
                <a16:creationId xmlns:a16="http://schemas.microsoft.com/office/drawing/2014/main" id="{88FFD61B-AF88-0D44-865F-4E1DFE2ED14A}"/>
              </a:ext>
            </a:extLst>
          </p:cNvPr>
          <p:cNvSpPr>
            <a:spLocks noGrp="1"/>
          </p:cNvSpPr>
          <p:nvPr>
            <p:ph idx="1"/>
          </p:nvPr>
        </p:nvSpPr>
        <p:spPr>
          <a:xfrm>
            <a:off x="486863" y="1539210"/>
            <a:ext cx="8749604" cy="2950597"/>
          </a:xfrm>
        </p:spPr>
        <p:txBody>
          <a:bodyPr>
            <a:normAutofit fontScale="55000" lnSpcReduction="20000"/>
          </a:bodyPr>
          <a:lstStyle/>
          <a:p>
            <a:pPr fontAlgn="base"/>
            <a:r>
              <a:rPr lang="tr-TR" dirty="0"/>
              <a:t>C'nin üzerine yazılan ve nesne yönelimli </a:t>
            </a:r>
            <a:r>
              <a:rPr lang="tr-TR" b="1" dirty="0">
                <a:hlinkClick r:id="rId2"/>
              </a:rPr>
              <a:t>programlama dili</a:t>
            </a:r>
            <a:r>
              <a:rPr lang="tr-TR" dirty="0"/>
              <a:t> olan </a:t>
            </a:r>
            <a:r>
              <a:rPr lang="tr-TR" b="1" dirty="0" err="1"/>
              <a:t>Objective</a:t>
            </a:r>
            <a:r>
              <a:rPr lang="tr-TR" b="1" dirty="0"/>
              <a:t>-C</a:t>
            </a:r>
            <a:r>
              <a:rPr lang="tr-TR" dirty="0"/>
              <a:t> ile </a:t>
            </a:r>
            <a:r>
              <a:rPr lang="tr-TR" b="1" dirty="0" err="1"/>
              <a:t>Python</a:t>
            </a:r>
            <a:r>
              <a:rPr lang="tr-TR" b="1" dirty="0"/>
              <a:t> </a:t>
            </a:r>
            <a:r>
              <a:rPr lang="tr-TR" dirty="0"/>
              <a:t>programlama dilleri temel alınarak geliştirilen Swift, aslında bir </a:t>
            </a:r>
            <a:r>
              <a:rPr lang="tr-TR" b="1" dirty="0"/>
              <a:t>paralel</a:t>
            </a:r>
            <a:r>
              <a:rPr lang="tr-TR" dirty="0"/>
              <a:t> programlama dili. Paralel programlama dediğimiz şey, seri halde bir dizi sürecinde yazılan ve bir </a:t>
            </a:r>
            <a:r>
              <a:rPr lang="tr-TR" b="1" dirty="0">
                <a:hlinkClick r:id="rId3"/>
              </a:rPr>
              <a:t>işlemci</a:t>
            </a:r>
            <a:r>
              <a:rPr lang="tr-TR" dirty="0"/>
              <a:t> vasıtasıyla oluşturulan geleneksel programlamanın aksine, problemin birden fazla parçaya bölünüp eşzamanlı olarak farklı işlemciler kullanılarak çözülmesidir. </a:t>
            </a:r>
            <a:r>
              <a:rPr lang="tr-TR" b="1" dirty="0">
                <a:hlinkClick r:id="rId4"/>
              </a:rPr>
              <a:t>Zamandan</a:t>
            </a:r>
            <a:r>
              <a:rPr lang="tr-TR" dirty="0"/>
              <a:t> kazanmak ve büyük problemleri küçük parçalar haline getirerek daha kolay çözmeyi sağlayan paralel programlama bu özelliğiyle Swift'e büyük avantaj katar. </a:t>
            </a:r>
          </a:p>
          <a:p>
            <a:r>
              <a:rPr lang="tr-TR" b="1" dirty="0"/>
              <a:t> </a:t>
            </a:r>
            <a:endParaRPr lang="tr-TR" dirty="0"/>
          </a:p>
          <a:p>
            <a:r>
              <a:rPr lang="tr-TR" dirty="0"/>
              <a:t> </a:t>
            </a:r>
          </a:p>
          <a:p>
            <a:pPr fontAlgn="base"/>
            <a:r>
              <a:rPr lang="tr-TR" dirty="0"/>
              <a:t>"</a:t>
            </a:r>
            <a:r>
              <a:rPr lang="tr-TR" dirty="0" err="1"/>
              <a:t>C'siz</a:t>
            </a:r>
            <a:r>
              <a:rPr lang="tr-TR" dirty="0"/>
              <a:t> </a:t>
            </a:r>
            <a:r>
              <a:rPr lang="tr-TR" dirty="0" err="1"/>
              <a:t>Objective</a:t>
            </a:r>
            <a:r>
              <a:rPr lang="tr-TR" dirty="0"/>
              <a:t>-C" olarak tanımlanan Swift her ne kadar </a:t>
            </a:r>
            <a:r>
              <a:rPr lang="tr-TR" b="1" dirty="0"/>
              <a:t>temel</a:t>
            </a:r>
            <a:r>
              <a:rPr lang="tr-TR" dirty="0"/>
              <a:t> olarak </a:t>
            </a:r>
            <a:r>
              <a:rPr lang="tr-TR" dirty="0" err="1"/>
              <a:t>Objective</a:t>
            </a:r>
            <a:r>
              <a:rPr lang="tr-TR" dirty="0"/>
              <a:t>-C'yi alsa da, Swift'in </a:t>
            </a:r>
            <a:r>
              <a:rPr lang="tr-TR" dirty="0" err="1"/>
              <a:t>Objective</a:t>
            </a:r>
            <a:r>
              <a:rPr lang="tr-TR" dirty="0"/>
              <a:t>-C'ye göre %75 daha hızlı olacağı, böylece uygulamaların daha </a:t>
            </a:r>
            <a:r>
              <a:rPr lang="tr-TR" b="1" dirty="0" err="1">
                <a:hlinkClick r:id="rId5"/>
              </a:rPr>
              <a:t>hızlı</a:t>
            </a:r>
            <a:r>
              <a:rPr lang="tr-TR" dirty="0" err="1"/>
              <a:t>oluşturulabileceği</a:t>
            </a:r>
            <a:r>
              <a:rPr lang="tr-TR" dirty="0"/>
              <a:t> belirtiliyor. Yeni başlayan geliştiriciler için daha </a:t>
            </a:r>
            <a:r>
              <a:rPr lang="tr-TR" b="1" dirty="0"/>
              <a:t>kolay </a:t>
            </a:r>
            <a:r>
              <a:rPr lang="tr-TR" dirty="0"/>
              <a:t>olduğu belirtilen Swift, </a:t>
            </a:r>
            <a:r>
              <a:rPr lang="tr-TR" dirty="0" err="1"/>
              <a:t>Objective</a:t>
            </a:r>
            <a:r>
              <a:rPr lang="tr-TR" dirty="0"/>
              <a:t>-C'ye göre büyük avantajlara sahip. Karışıklığıyla ünlü olan ve zor </a:t>
            </a:r>
            <a:r>
              <a:rPr lang="tr-TR" b="1" dirty="0" err="1">
                <a:hlinkClick r:id="rId6"/>
              </a:rPr>
              <a:t>Syntax'</a:t>
            </a:r>
            <a:r>
              <a:rPr lang="tr-TR" dirty="0" err="1"/>
              <a:t>a</a:t>
            </a:r>
            <a:r>
              <a:rPr lang="tr-TR" dirty="0"/>
              <a:t> sahip olan </a:t>
            </a:r>
            <a:r>
              <a:rPr lang="tr-TR" dirty="0" err="1"/>
              <a:t>Objective</a:t>
            </a:r>
            <a:r>
              <a:rPr lang="tr-TR" dirty="0"/>
              <a:t>-C bu özelliğiyle eleştirilmekteydi. Swift'in, </a:t>
            </a:r>
            <a:r>
              <a:rPr lang="tr-TR" dirty="0" err="1"/>
              <a:t>Objective</a:t>
            </a:r>
            <a:r>
              <a:rPr lang="tr-TR" dirty="0"/>
              <a:t>-C'ye göre daha kolay ve sade bir </a:t>
            </a:r>
            <a:r>
              <a:rPr lang="tr-TR" dirty="0" err="1"/>
              <a:t>Syntax'a</a:t>
            </a:r>
            <a:r>
              <a:rPr lang="tr-TR" dirty="0"/>
              <a:t> </a:t>
            </a:r>
            <a:r>
              <a:rPr lang="tr-TR" b="1" dirty="0"/>
              <a:t>(sözdizimi)</a:t>
            </a:r>
            <a:r>
              <a:rPr lang="tr-TR" dirty="0"/>
              <a:t> sahip olması özellikle yeni başlayanlar için büyük bir avantaj. </a:t>
            </a:r>
          </a:p>
          <a:p>
            <a:pPr fontAlgn="base"/>
            <a:r>
              <a:rPr lang="tr-TR" dirty="0"/>
              <a:t> </a:t>
            </a:r>
          </a:p>
          <a:p>
            <a:endParaRPr lang="tr-TR" dirty="0"/>
          </a:p>
        </p:txBody>
      </p:sp>
      <p:sp>
        <p:nvSpPr>
          <p:cNvPr id="4" name="Rectangle 2">
            <a:extLst>
              <a:ext uri="{FF2B5EF4-FFF2-40B4-BE49-F238E27FC236}">
                <a16:creationId xmlns:a16="http://schemas.microsoft.com/office/drawing/2014/main" id="{74693F71-ADA6-6248-B38A-8BD9E9D82EF3}"/>
              </a:ext>
            </a:extLst>
          </p:cNvPr>
          <p:cNvSpPr>
            <a:spLocks noChangeArrowheads="1"/>
          </p:cNvSpPr>
          <p:nvPr/>
        </p:nvSpPr>
        <p:spPr bwMode="auto">
          <a:xfrm>
            <a:off x="7582328" y="380143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tr-TR"/>
          </a:p>
        </p:txBody>
      </p:sp>
      <p:pic>
        <p:nvPicPr>
          <p:cNvPr id="2049" name="Picture 2" descr="/var/folders/k0/sdrxyz91007g2w6jtd17p59w0000gp/T/com.microsoft.Word/WebArchiveCopyPasteTempFiles/swift-performance-language.jpg">
            <a:extLst>
              <a:ext uri="{FF2B5EF4-FFF2-40B4-BE49-F238E27FC236}">
                <a16:creationId xmlns:a16="http://schemas.microsoft.com/office/drawing/2014/main" id="{0002ABC3-9CB3-8943-AA71-EFBCDC846CB1}"/>
              </a:ext>
            </a:extLst>
          </p:cNvPr>
          <p:cNvPicPr>
            <a:picLocks noChangeAspect="1" noChangeArrowheads="1"/>
          </p:cNvPicPr>
          <p:nvPr/>
        </p:nvPicPr>
        <p:blipFill>
          <a:blip r:embed="rId7" r:link="rId8">
            <a:extLst>
              <a:ext uri="{28A0092B-C50C-407E-A947-70E740481C1C}">
                <a14:useLocalDpi xmlns:a14="http://schemas.microsoft.com/office/drawing/2010/main" val="0"/>
              </a:ext>
            </a:extLst>
          </a:blip>
          <a:srcRect/>
          <a:stretch>
            <a:fillRect/>
          </a:stretch>
        </p:blipFill>
        <p:spPr bwMode="auto">
          <a:xfrm>
            <a:off x="7478301" y="3524036"/>
            <a:ext cx="4330700" cy="28829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Tree>
    <p:extLst>
      <p:ext uri="{BB962C8B-B14F-4D97-AF65-F5344CB8AC3E}">
        <p14:creationId xmlns:p14="http://schemas.microsoft.com/office/powerpoint/2010/main" val="381641375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24246-75A1-404D-A9E7-18A3FCB17323}"/>
              </a:ext>
            </a:extLst>
          </p:cNvPr>
          <p:cNvSpPr>
            <a:spLocks noGrp="1"/>
          </p:cNvSpPr>
          <p:nvPr>
            <p:ph type="title"/>
          </p:nvPr>
        </p:nvSpPr>
        <p:spPr>
          <a:xfrm>
            <a:off x="1225246" y="349977"/>
            <a:ext cx="9404723" cy="1400530"/>
          </a:xfrm>
        </p:spPr>
        <p:txBody>
          <a:bodyPr/>
          <a:lstStyle/>
          <a:p>
            <a:r>
              <a:rPr lang="tr-TR" b="1" dirty="0"/>
              <a:t>SWİFT ARAYÜZ VE NESNELER</a:t>
            </a:r>
            <a:br>
              <a:rPr lang="tr-TR" dirty="0"/>
            </a:br>
            <a:endParaRPr lang="tr-TR" dirty="0"/>
          </a:p>
        </p:txBody>
      </p:sp>
      <p:pic>
        <p:nvPicPr>
          <p:cNvPr id="4" name="Picture 3">
            <a:extLst>
              <a:ext uri="{FF2B5EF4-FFF2-40B4-BE49-F238E27FC236}">
                <a16:creationId xmlns:a16="http://schemas.microsoft.com/office/drawing/2014/main" id="{12EFD652-DADC-254A-89C1-F713AD12295A}"/>
              </a:ext>
            </a:extLst>
          </p:cNvPr>
          <p:cNvPicPr/>
          <p:nvPr/>
        </p:nvPicPr>
        <p:blipFill>
          <a:blip r:embed="rId2">
            <a:extLst>
              <a:ext uri="{28A0092B-C50C-407E-A947-70E740481C1C}">
                <a14:useLocalDpi xmlns:a14="http://schemas.microsoft.com/office/drawing/2010/main" val="0"/>
              </a:ext>
            </a:extLst>
          </a:blip>
          <a:stretch>
            <a:fillRect/>
          </a:stretch>
        </p:blipFill>
        <p:spPr>
          <a:xfrm>
            <a:off x="296790" y="1273995"/>
            <a:ext cx="11261637" cy="5392052"/>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91724741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CB89D-0F48-0F48-B8B2-34D86071445D}"/>
              </a:ext>
            </a:extLst>
          </p:cNvPr>
          <p:cNvSpPr>
            <a:spLocks noGrp="1"/>
          </p:cNvSpPr>
          <p:nvPr>
            <p:ph type="title"/>
          </p:nvPr>
        </p:nvSpPr>
        <p:spPr>
          <a:xfrm>
            <a:off x="1012057" y="452718"/>
            <a:ext cx="9404723" cy="1400530"/>
          </a:xfrm>
        </p:spPr>
        <p:txBody>
          <a:bodyPr/>
          <a:lstStyle/>
          <a:p>
            <a:r>
              <a:rPr lang="tr-TR" b="1" dirty="0"/>
              <a:t>SINAV UYGULAMASI ARAYÜZ</a:t>
            </a:r>
            <a:br>
              <a:rPr lang="tr-TR" dirty="0"/>
            </a:br>
            <a:endParaRPr lang="tr-TR" dirty="0"/>
          </a:p>
        </p:txBody>
      </p:sp>
      <p:pic>
        <p:nvPicPr>
          <p:cNvPr id="4" name="Picture 3">
            <a:extLst>
              <a:ext uri="{FF2B5EF4-FFF2-40B4-BE49-F238E27FC236}">
                <a16:creationId xmlns:a16="http://schemas.microsoft.com/office/drawing/2014/main" id="{4850D73C-6B3C-8948-ABD9-A8A485894825}"/>
              </a:ext>
            </a:extLst>
          </p:cNvPr>
          <p:cNvPicPr/>
          <p:nvPr/>
        </p:nvPicPr>
        <p:blipFill>
          <a:blip r:embed="rId2"/>
          <a:stretch>
            <a:fillRect/>
          </a:stretch>
        </p:blipFill>
        <p:spPr>
          <a:xfrm>
            <a:off x="4288300" y="1152983"/>
            <a:ext cx="2852238" cy="52985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77881119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DB194-7E14-C14F-8BDF-E3697DE22A53}"/>
              </a:ext>
            </a:extLst>
          </p:cNvPr>
          <p:cNvSpPr>
            <a:spLocks noGrp="1"/>
          </p:cNvSpPr>
          <p:nvPr>
            <p:ph type="title"/>
          </p:nvPr>
        </p:nvSpPr>
        <p:spPr/>
        <p:txBody>
          <a:bodyPr/>
          <a:lstStyle/>
          <a:p>
            <a:r>
              <a:rPr lang="tr-TR" b="1" dirty="0"/>
              <a:t>PROJE KONUSU</a:t>
            </a:r>
            <a:br>
              <a:rPr lang="tr-TR" dirty="0"/>
            </a:br>
            <a:endParaRPr lang="tr-TR" dirty="0"/>
          </a:p>
        </p:txBody>
      </p:sp>
      <p:sp>
        <p:nvSpPr>
          <p:cNvPr id="3" name="Content Placeholder 2">
            <a:extLst>
              <a:ext uri="{FF2B5EF4-FFF2-40B4-BE49-F238E27FC236}">
                <a16:creationId xmlns:a16="http://schemas.microsoft.com/office/drawing/2014/main" id="{BEFD4770-EC8F-6C48-AEBC-D42FB4A62C5A}"/>
              </a:ext>
            </a:extLst>
          </p:cNvPr>
          <p:cNvSpPr>
            <a:spLocks noGrp="1"/>
          </p:cNvSpPr>
          <p:nvPr>
            <p:ph idx="1"/>
          </p:nvPr>
        </p:nvSpPr>
        <p:spPr>
          <a:xfrm>
            <a:off x="875201" y="1744694"/>
            <a:ext cx="8946541" cy="4195481"/>
          </a:xfrm>
        </p:spPr>
        <p:txBody>
          <a:bodyPr/>
          <a:lstStyle/>
          <a:p>
            <a:pPr marL="0" indent="0">
              <a:buNone/>
            </a:pPr>
            <a:endParaRPr lang="tr-TR" dirty="0"/>
          </a:p>
          <a:p>
            <a:r>
              <a:rPr lang="tr-TR" dirty="0"/>
              <a:t>Projemizin konusu yediden yetmişe tüm insanlara hitap ederek genel kültür bilgisi vererek aynı zaman da eğlenmesini sağlamaktır. Uygulamada gelen bilgileri doğru veya yanlış olarak nitelendirip seçim yapan kullanıcılar aynı zaman da puan </a:t>
            </a:r>
            <a:r>
              <a:rPr lang="tr-TR" dirty="0" err="1"/>
              <a:t>durumunuda</a:t>
            </a:r>
            <a:r>
              <a:rPr lang="tr-TR" dirty="0"/>
              <a:t> kontrol edebilir. </a:t>
            </a:r>
          </a:p>
          <a:p>
            <a:endParaRPr lang="tr-TR" dirty="0"/>
          </a:p>
        </p:txBody>
      </p:sp>
    </p:spTree>
    <p:extLst>
      <p:ext uri="{BB962C8B-B14F-4D97-AF65-F5344CB8AC3E}">
        <p14:creationId xmlns:p14="http://schemas.microsoft.com/office/powerpoint/2010/main" val="12060607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315F6-4066-5E49-9D43-A89AE56AB634}"/>
              </a:ext>
            </a:extLst>
          </p:cNvPr>
          <p:cNvSpPr>
            <a:spLocks noGrp="1"/>
          </p:cNvSpPr>
          <p:nvPr>
            <p:ph type="title"/>
          </p:nvPr>
        </p:nvSpPr>
        <p:spPr>
          <a:xfrm>
            <a:off x="785811" y="0"/>
            <a:ext cx="9404723" cy="1400530"/>
          </a:xfrm>
        </p:spPr>
        <p:txBody>
          <a:bodyPr/>
          <a:lstStyle/>
          <a:p>
            <a:r>
              <a:rPr lang="tr-TR" b="1" dirty="0"/>
              <a:t>SINAV UYGULAMASI KODLARI</a:t>
            </a:r>
            <a:br>
              <a:rPr lang="tr-TR" dirty="0"/>
            </a:br>
            <a:endParaRPr lang="tr-TR" dirty="0"/>
          </a:p>
        </p:txBody>
      </p:sp>
      <p:sp>
        <p:nvSpPr>
          <p:cNvPr id="5" name="Rectangle 4">
            <a:extLst>
              <a:ext uri="{FF2B5EF4-FFF2-40B4-BE49-F238E27FC236}">
                <a16:creationId xmlns:a16="http://schemas.microsoft.com/office/drawing/2014/main" id="{F586CE9A-73C3-4B4D-A5E5-9FDD28A24702}"/>
              </a:ext>
            </a:extLst>
          </p:cNvPr>
          <p:cNvSpPr/>
          <p:nvPr/>
        </p:nvSpPr>
        <p:spPr>
          <a:xfrm>
            <a:off x="0" y="948690"/>
            <a:ext cx="5232400" cy="4308872"/>
          </a:xfrm>
          <a:prstGeom prst="rect">
            <a:avLst/>
          </a:prstGeom>
        </p:spPr>
        <p:txBody>
          <a:bodyPr wrap="square">
            <a:spAutoFit/>
          </a:bodyPr>
          <a:lstStyle/>
          <a:p>
            <a:pPr algn="ctr">
              <a:spcAft>
                <a:spcPts val="0"/>
              </a:spcAft>
            </a:pPr>
            <a:r>
              <a:rPr lang="tr-TR" sz="1000" b="1" u="sng" dirty="0" err="1">
                <a:effectLst/>
                <a:latin typeface="Calibri" panose="020F0502020204030204" pitchFamily="34" charset="0"/>
                <a:ea typeface="Calibri" panose="020F0502020204030204" pitchFamily="34" charset="0"/>
                <a:cs typeface="Times New Roman" panose="02020603050405020304" pitchFamily="18" charset="0"/>
              </a:rPr>
              <a:t>ViewController.swift</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b="1" dirty="0">
                <a:latin typeface="Menlo" panose="020B0609030804020204" pitchFamily="49" charset="0"/>
                <a:ea typeface="Calibri" panose="020F0502020204030204" pitchFamily="34" charset="0"/>
                <a:cs typeface="Times New Roman" panose="02020603050405020304" pitchFamily="18" charset="0"/>
              </a:rPr>
              <a:t>import</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UIKit</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Helvetica" pitchFamily="2" charset="0"/>
                <a:ea typeface="Calibri" panose="020F0502020204030204" pitchFamily="34" charset="0"/>
                <a:cs typeface="Helvetica" pitchFamily="2"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b="1" dirty="0">
                <a:latin typeface="Menlo" panose="020B0609030804020204" pitchFamily="49" charset="0"/>
                <a:ea typeface="Calibri" panose="020F0502020204030204" pitchFamily="34" charset="0"/>
                <a:cs typeface="Times New Roman" panose="02020603050405020304" pitchFamily="18" charset="0"/>
              </a:rPr>
              <a:t>class</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ViewController</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UIViewController</a:t>
            </a: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Helvetica" pitchFamily="2" charset="0"/>
                <a:ea typeface="Calibri" panose="020F0502020204030204" pitchFamily="34" charset="0"/>
                <a:cs typeface="Helvetica" pitchFamily="2"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var</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allQuestion</a:t>
            </a:r>
            <a:r>
              <a:rPr lang="en-US" sz="800" dirty="0">
                <a:latin typeface="Menlo" panose="020B0609030804020204" pitchFamily="49" charset="0"/>
                <a:ea typeface="Calibri" panose="020F0502020204030204" pitchFamily="34" charset="0"/>
                <a:cs typeface="Times New Roman" panose="02020603050405020304" pitchFamily="18" charset="0"/>
              </a:rPr>
              <a:t> = </a:t>
            </a:r>
            <a:r>
              <a:rPr lang="en-US" sz="800" dirty="0" err="1">
                <a:latin typeface="Menlo" panose="020B0609030804020204" pitchFamily="49" charset="0"/>
                <a:ea typeface="Calibri" panose="020F0502020204030204" pitchFamily="34" charset="0"/>
                <a:cs typeface="Times New Roman" panose="02020603050405020304" pitchFamily="18" charset="0"/>
              </a:rPr>
              <a:t>QuestionBank</a:t>
            </a:r>
            <a:r>
              <a:rPr lang="en-US" sz="800" dirty="0">
                <a:latin typeface="Menlo" panose="020B0609030804020204" pitchFamily="49" charset="0"/>
                <a:ea typeface="Calibri" panose="020F0502020204030204" pitchFamily="34" charset="0"/>
                <a:cs typeface="Times New Roman" panose="02020603050405020304" pitchFamily="18" charset="0"/>
              </a:rPr>
              <a:t>()</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var</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answerPressed</a:t>
            </a:r>
            <a:r>
              <a:rPr lang="en-US" sz="800" dirty="0">
                <a:latin typeface="Menlo" panose="020B0609030804020204" pitchFamily="49" charset="0"/>
                <a:ea typeface="Calibri" panose="020F0502020204030204" pitchFamily="34" charset="0"/>
                <a:cs typeface="Times New Roman" panose="02020603050405020304" pitchFamily="18" charset="0"/>
              </a:rPr>
              <a:t>: Bool = </a:t>
            </a:r>
            <a:r>
              <a:rPr lang="en-US" sz="800" b="1" dirty="0">
                <a:latin typeface="Menlo" panose="020B0609030804020204" pitchFamily="49" charset="0"/>
                <a:ea typeface="Calibri" panose="020F0502020204030204" pitchFamily="34" charset="0"/>
                <a:cs typeface="Times New Roman" panose="02020603050405020304" pitchFamily="18" charset="0"/>
              </a:rPr>
              <a:t>false</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var</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questionNumber</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Int</a:t>
            </a:r>
            <a:r>
              <a:rPr lang="en-US" sz="800" dirty="0">
                <a:latin typeface="Menlo" panose="020B0609030804020204" pitchFamily="49" charset="0"/>
                <a:ea typeface="Calibri" panose="020F0502020204030204" pitchFamily="34" charset="0"/>
                <a:cs typeface="Times New Roman" panose="02020603050405020304" pitchFamily="18" charset="0"/>
              </a:rPr>
              <a:t> = 0</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var</a:t>
            </a:r>
            <a:r>
              <a:rPr lang="en-US" sz="800" dirty="0">
                <a:latin typeface="Menlo" panose="020B0609030804020204" pitchFamily="49" charset="0"/>
                <a:ea typeface="Calibri" panose="020F0502020204030204" pitchFamily="34" charset="0"/>
                <a:cs typeface="Times New Roman" panose="02020603050405020304" pitchFamily="18" charset="0"/>
              </a:rPr>
              <a:t> score: </a:t>
            </a:r>
            <a:r>
              <a:rPr lang="en-US" sz="800" dirty="0" err="1">
                <a:latin typeface="Menlo" panose="020B0609030804020204" pitchFamily="49" charset="0"/>
                <a:ea typeface="Calibri" panose="020F0502020204030204" pitchFamily="34" charset="0"/>
                <a:cs typeface="Times New Roman" panose="02020603050405020304" pitchFamily="18" charset="0"/>
              </a:rPr>
              <a:t>Int</a:t>
            </a:r>
            <a:r>
              <a:rPr lang="en-US" sz="800" dirty="0">
                <a:latin typeface="Menlo" panose="020B0609030804020204" pitchFamily="49" charset="0"/>
                <a:ea typeface="Calibri" panose="020F0502020204030204" pitchFamily="34" charset="0"/>
                <a:cs typeface="Times New Roman" panose="02020603050405020304" pitchFamily="18" charset="0"/>
              </a:rPr>
              <a:t> = 0</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a:t>
            </a:r>
            <a:r>
              <a:rPr lang="en-US" sz="800" b="1" dirty="0" err="1">
                <a:latin typeface="Menlo" panose="020B0609030804020204" pitchFamily="49" charset="0"/>
                <a:ea typeface="Calibri" panose="020F0502020204030204" pitchFamily="34" charset="0"/>
                <a:cs typeface="Times New Roman" panose="02020603050405020304" pitchFamily="18" charset="0"/>
              </a:rPr>
              <a:t>IBOutlet</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weak</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var</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scorelabel</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UILabel</a:t>
            </a:r>
            <a:r>
              <a:rPr lang="en-US" sz="800" dirty="0">
                <a:latin typeface="Menlo" panose="020B0609030804020204" pitchFamily="49" charset="0"/>
                <a:ea typeface="Calibri" panose="020F0502020204030204" pitchFamily="34" charset="0"/>
                <a:cs typeface="Times New Roman" panose="02020603050405020304" pitchFamily="18" charset="0"/>
              </a:rPr>
              <a:t>!</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a:t>
            </a:r>
            <a:r>
              <a:rPr lang="en-US" sz="800" b="1" dirty="0" err="1">
                <a:latin typeface="Menlo" panose="020B0609030804020204" pitchFamily="49" charset="0"/>
                <a:ea typeface="Calibri" panose="020F0502020204030204" pitchFamily="34" charset="0"/>
                <a:cs typeface="Times New Roman" panose="02020603050405020304" pitchFamily="18" charset="0"/>
              </a:rPr>
              <a:t>IBOutlet</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weak</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var</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sorulabel</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UILabel</a:t>
            </a:r>
            <a:r>
              <a:rPr lang="en-US" sz="800" dirty="0">
                <a:latin typeface="Menlo" panose="020B0609030804020204" pitchFamily="49" charset="0"/>
                <a:ea typeface="Calibri" panose="020F0502020204030204" pitchFamily="34" charset="0"/>
                <a:cs typeface="Times New Roman" panose="02020603050405020304" pitchFamily="18" charset="0"/>
              </a:rPr>
              <a:t>!</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a:t>
            </a:r>
            <a:r>
              <a:rPr lang="en-US" sz="800" b="1" dirty="0" err="1">
                <a:latin typeface="Menlo" panose="020B0609030804020204" pitchFamily="49" charset="0"/>
                <a:ea typeface="Calibri" panose="020F0502020204030204" pitchFamily="34" charset="0"/>
                <a:cs typeface="Times New Roman" panose="02020603050405020304" pitchFamily="18" charset="0"/>
              </a:rPr>
              <a:t>IBOutlet</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weak</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var</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progesslabel</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UILabel</a:t>
            </a:r>
            <a:r>
              <a:rPr lang="en-US" sz="800" dirty="0">
                <a:latin typeface="Menlo" panose="020B0609030804020204" pitchFamily="49" charset="0"/>
                <a:ea typeface="Calibri" panose="020F0502020204030204" pitchFamily="34" charset="0"/>
                <a:cs typeface="Times New Roman" panose="02020603050405020304" pitchFamily="18" charset="0"/>
              </a:rPr>
              <a:t>!</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a:t>
            </a:r>
            <a:r>
              <a:rPr lang="en-US" sz="800" b="1" dirty="0" err="1">
                <a:latin typeface="Menlo" panose="020B0609030804020204" pitchFamily="49" charset="0"/>
                <a:ea typeface="Calibri" panose="020F0502020204030204" pitchFamily="34" charset="0"/>
                <a:cs typeface="Times New Roman" panose="02020603050405020304" pitchFamily="18" charset="0"/>
              </a:rPr>
              <a:t>IBOutlet</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weak</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var</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progressBar</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UIProgressView</a:t>
            </a:r>
            <a:r>
              <a:rPr lang="en-US" sz="800" dirty="0">
                <a:latin typeface="Menlo" panose="020B0609030804020204" pitchFamily="49" charset="0"/>
                <a:ea typeface="Calibri" panose="020F0502020204030204" pitchFamily="34" charset="0"/>
                <a:cs typeface="Times New Roman" panose="02020603050405020304" pitchFamily="18" charset="0"/>
              </a:rPr>
              <a:t>!</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a:t>
            </a:r>
            <a:r>
              <a:rPr lang="en-US" sz="800" b="1" dirty="0" err="1">
                <a:latin typeface="Menlo" panose="020B0609030804020204" pitchFamily="49" charset="0"/>
                <a:ea typeface="Calibri" panose="020F0502020204030204" pitchFamily="34" charset="0"/>
                <a:cs typeface="Times New Roman" panose="02020603050405020304" pitchFamily="18" charset="0"/>
              </a:rPr>
              <a:t>IBOutlet</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weak</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var</a:t>
            </a:r>
            <a:r>
              <a:rPr lang="en-US" sz="800" dirty="0">
                <a:latin typeface="Menlo" panose="020B0609030804020204" pitchFamily="49" charset="0"/>
                <a:ea typeface="Calibri" panose="020F0502020204030204" pitchFamily="34" charset="0"/>
                <a:cs typeface="Times New Roman" panose="02020603050405020304" pitchFamily="18" charset="0"/>
              </a:rPr>
              <a:t> Buttons: </a:t>
            </a:r>
            <a:r>
              <a:rPr lang="en-US" sz="800" dirty="0" err="1">
                <a:latin typeface="Menlo" panose="020B0609030804020204" pitchFamily="49" charset="0"/>
                <a:ea typeface="Calibri" panose="020F0502020204030204" pitchFamily="34" charset="0"/>
                <a:cs typeface="Times New Roman" panose="02020603050405020304" pitchFamily="18" charset="0"/>
              </a:rPr>
              <a:t>UIView</a:t>
            </a:r>
            <a:r>
              <a:rPr lang="en-US" sz="800" dirty="0">
                <a:latin typeface="Menlo" panose="020B0609030804020204" pitchFamily="49" charset="0"/>
                <a:ea typeface="Calibri" panose="020F0502020204030204" pitchFamily="34" charset="0"/>
                <a:cs typeface="Times New Roman" panose="02020603050405020304" pitchFamily="18" charset="0"/>
              </a:rPr>
              <a:t>!</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a:t>
            </a:r>
            <a:r>
              <a:rPr lang="en-US" sz="800" b="1" dirty="0" err="1">
                <a:latin typeface="Menlo" panose="020B0609030804020204" pitchFamily="49" charset="0"/>
                <a:ea typeface="Calibri" panose="020F0502020204030204" pitchFamily="34" charset="0"/>
                <a:cs typeface="Times New Roman" panose="02020603050405020304" pitchFamily="18" charset="0"/>
              </a:rPr>
              <a:t>IBOutlet</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weak</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var</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buttonss</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UIView</a:t>
            </a:r>
            <a:r>
              <a:rPr lang="en-US" sz="800" dirty="0">
                <a:latin typeface="Menlo" panose="020B0609030804020204" pitchFamily="49" charset="0"/>
                <a:ea typeface="Calibri" panose="020F0502020204030204" pitchFamily="34" charset="0"/>
                <a:cs typeface="Times New Roman" panose="02020603050405020304" pitchFamily="18" charset="0"/>
              </a:rPr>
              <a:t>!</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override</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func</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viewDidLoad</a:t>
            </a: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super</a:t>
            </a:r>
            <a:r>
              <a:rPr lang="en-US" sz="800" dirty="0" err="1">
                <a:latin typeface="Menlo" panose="020B0609030804020204" pitchFamily="49" charset="0"/>
                <a:ea typeface="Calibri" panose="020F0502020204030204" pitchFamily="34" charset="0"/>
                <a:cs typeface="Times New Roman" panose="02020603050405020304" pitchFamily="18" charset="0"/>
              </a:rPr>
              <a:t>.viewDidLoad</a:t>
            </a:r>
            <a:r>
              <a:rPr lang="en-US" sz="800" dirty="0">
                <a:latin typeface="Menlo" panose="020B0609030804020204" pitchFamily="49" charset="0"/>
                <a:ea typeface="Calibri" panose="020F0502020204030204" pitchFamily="34" charset="0"/>
                <a:cs typeface="Times New Roman" panose="02020603050405020304" pitchFamily="18" charset="0"/>
              </a:rPr>
              <a:t>()</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i="1" dirty="0">
                <a:latin typeface="Menlo" panose="020B0609030804020204" pitchFamily="49" charset="0"/>
                <a:ea typeface="Calibri" panose="020F0502020204030204" pitchFamily="34" charset="0"/>
                <a:cs typeface="Times New Roman" panose="02020603050405020304" pitchFamily="18" charset="0"/>
              </a:rPr>
              <a:t>// Do any additional setup after loading the view, typically from a nib.</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sorulabel.text</a:t>
            </a:r>
            <a:r>
              <a:rPr lang="en-US" sz="800" dirty="0">
                <a:latin typeface="Menlo" panose="020B0609030804020204" pitchFamily="49" charset="0"/>
                <a:ea typeface="Calibri" panose="020F0502020204030204" pitchFamily="34" charset="0"/>
                <a:cs typeface="Times New Roman" panose="02020603050405020304" pitchFamily="18" charset="0"/>
              </a:rPr>
              <a:t> = </a:t>
            </a:r>
            <a:r>
              <a:rPr lang="en-US" sz="800" dirty="0" err="1">
                <a:latin typeface="Menlo" panose="020B0609030804020204" pitchFamily="49" charset="0"/>
                <a:ea typeface="Calibri" panose="020F0502020204030204" pitchFamily="34" charset="0"/>
                <a:cs typeface="Times New Roman" panose="02020603050405020304" pitchFamily="18" charset="0"/>
              </a:rPr>
              <a:t>allQuestion.list</a:t>
            </a:r>
            <a:r>
              <a:rPr lang="en-US" sz="800" dirty="0">
                <a:latin typeface="Menlo" panose="020B0609030804020204" pitchFamily="49" charset="0"/>
                <a:ea typeface="Calibri" panose="020F0502020204030204" pitchFamily="34" charset="0"/>
                <a:cs typeface="Times New Roman" panose="02020603050405020304" pitchFamily="18" charset="0"/>
              </a:rPr>
              <a:t>[</a:t>
            </a:r>
            <a:r>
              <a:rPr lang="en-US" sz="800" dirty="0" err="1">
                <a:latin typeface="Menlo" panose="020B0609030804020204" pitchFamily="49" charset="0"/>
                <a:ea typeface="Calibri" panose="020F0502020204030204" pitchFamily="34" charset="0"/>
                <a:cs typeface="Times New Roman" panose="02020603050405020304" pitchFamily="18" charset="0"/>
              </a:rPr>
              <a:t>questionNumber</a:t>
            </a:r>
            <a:r>
              <a:rPr lang="en-US" sz="800" dirty="0">
                <a:latin typeface="Menlo" panose="020B0609030804020204" pitchFamily="49" charset="0"/>
                <a:ea typeface="Calibri" panose="020F0502020204030204" pitchFamily="34" charset="0"/>
                <a:cs typeface="Times New Roman" panose="02020603050405020304" pitchFamily="18" charset="0"/>
              </a:rPr>
              <a:t>].</a:t>
            </a:r>
            <a:r>
              <a:rPr lang="en-US" sz="800" dirty="0" err="1">
                <a:latin typeface="Menlo" panose="020B0609030804020204" pitchFamily="49" charset="0"/>
                <a:ea typeface="Calibri" panose="020F0502020204030204" pitchFamily="34" charset="0"/>
                <a:cs typeface="Times New Roman" panose="02020603050405020304" pitchFamily="18" charset="0"/>
              </a:rPr>
              <a:t>questiontext</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Helvetica" pitchFamily="2" charset="0"/>
                <a:ea typeface="Calibri" panose="020F0502020204030204" pitchFamily="34" charset="0"/>
                <a:cs typeface="Helvetica" pitchFamily="2"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a:t>
            </a:r>
            <a:r>
              <a:rPr lang="en-US" sz="800" b="1" dirty="0" err="1">
                <a:latin typeface="Menlo" panose="020B0609030804020204" pitchFamily="49" charset="0"/>
                <a:ea typeface="Calibri" panose="020F0502020204030204" pitchFamily="34" charset="0"/>
                <a:cs typeface="Times New Roman" panose="02020603050405020304" pitchFamily="18" charset="0"/>
              </a:rPr>
              <a:t>IBAction</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err="1">
                <a:latin typeface="Menlo" panose="020B0609030804020204" pitchFamily="49" charset="0"/>
                <a:ea typeface="Calibri" panose="020F0502020204030204" pitchFamily="34" charset="0"/>
                <a:cs typeface="Times New Roman" panose="02020603050405020304" pitchFamily="18" charset="0"/>
              </a:rPr>
              <a:t>func</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answerdPressed</a:t>
            </a:r>
            <a:r>
              <a:rPr lang="en-US" sz="800" dirty="0">
                <a:latin typeface="Menlo" panose="020B0609030804020204" pitchFamily="49" charset="0"/>
                <a:ea typeface="Calibri" panose="020F0502020204030204" pitchFamily="34" charset="0"/>
                <a:cs typeface="Times New Roman" panose="02020603050405020304" pitchFamily="18" charset="0"/>
              </a:rPr>
              <a:t>(</a:t>
            </a:r>
            <a:r>
              <a:rPr lang="en-US" sz="800" b="1" dirty="0">
                <a:latin typeface="Menlo" panose="020B0609030804020204" pitchFamily="49" charset="0"/>
                <a:ea typeface="Calibri" panose="020F0502020204030204" pitchFamily="34" charset="0"/>
                <a:cs typeface="Times New Roman" panose="02020603050405020304" pitchFamily="18" charset="0"/>
              </a:rPr>
              <a:t>_</a:t>
            </a:r>
            <a:r>
              <a:rPr lang="en-US" sz="800" dirty="0">
                <a:latin typeface="Menlo" panose="020B0609030804020204" pitchFamily="49" charset="0"/>
                <a:ea typeface="Calibri" panose="020F0502020204030204" pitchFamily="34" charset="0"/>
                <a:cs typeface="Times New Roman" panose="02020603050405020304" pitchFamily="18" charset="0"/>
              </a:rPr>
              <a:t> sender: </a:t>
            </a:r>
            <a:r>
              <a:rPr lang="en-US" sz="800" dirty="0" err="1">
                <a:latin typeface="Menlo" panose="020B0609030804020204" pitchFamily="49" charset="0"/>
                <a:ea typeface="Calibri" panose="020F0502020204030204" pitchFamily="34" charset="0"/>
                <a:cs typeface="Times New Roman" panose="02020603050405020304" pitchFamily="18" charset="0"/>
              </a:rPr>
              <a:t>AnyObject</a:t>
            </a:r>
            <a:r>
              <a:rPr lang="en-US" sz="800" dirty="0">
                <a:latin typeface="Menlo" panose="020B0609030804020204" pitchFamily="49" charset="0"/>
                <a:ea typeface="Calibri" panose="020F0502020204030204" pitchFamily="34" charset="0"/>
                <a:cs typeface="Times New Roman" panose="02020603050405020304" pitchFamily="18" charset="0"/>
              </a:rPr>
              <a:t>) {</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if</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sender.tag</a:t>
            </a:r>
            <a:r>
              <a:rPr lang="en-US" sz="800" dirty="0">
                <a:latin typeface="Menlo" panose="020B0609030804020204" pitchFamily="49" charset="0"/>
                <a:ea typeface="Calibri" panose="020F0502020204030204" pitchFamily="34" charset="0"/>
                <a:cs typeface="Times New Roman" panose="02020603050405020304" pitchFamily="18" charset="0"/>
              </a:rPr>
              <a:t> == 1{</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answerPressed</a:t>
            </a:r>
            <a:r>
              <a:rPr lang="en-US" sz="800" dirty="0">
                <a:latin typeface="Menlo" panose="020B0609030804020204" pitchFamily="49" charset="0"/>
                <a:ea typeface="Calibri" panose="020F0502020204030204" pitchFamily="34" charset="0"/>
                <a:cs typeface="Times New Roman" panose="02020603050405020304" pitchFamily="18" charset="0"/>
              </a:rPr>
              <a:t> = </a:t>
            </a:r>
            <a:r>
              <a:rPr lang="en-US" sz="800" b="1" dirty="0">
                <a:latin typeface="Menlo" panose="020B0609030804020204" pitchFamily="49" charset="0"/>
                <a:ea typeface="Calibri" panose="020F0502020204030204" pitchFamily="34" charset="0"/>
                <a:cs typeface="Times New Roman" panose="02020603050405020304" pitchFamily="18" charset="0"/>
              </a:rPr>
              <a:t>true</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else</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b="1" dirty="0">
                <a:latin typeface="Menlo" panose="020B0609030804020204" pitchFamily="49" charset="0"/>
                <a:ea typeface="Calibri" panose="020F0502020204030204" pitchFamily="34" charset="0"/>
                <a:cs typeface="Times New Roman" panose="02020603050405020304" pitchFamily="18" charset="0"/>
              </a:rPr>
              <a:t>if</a:t>
            </a: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sender.tag</a:t>
            </a:r>
            <a:r>
              <a:rPr lang="en-US" sz="800" dirty="0">
                <a:latin typeface="Menlo" panose="020B0609030804020204" pitchFamily="49" charset="0"/>
                <a:ea typeface="Calibri" panose="020F0502020204030204" pitchFamily="34" charset="0"/>
                <a:cs typeface="Times New Roman" panose="02020603050405020304" pitchFamily="18" charset="0"/>
              </a:rPr>
              <a:t> == 2{</a:t>
            </a:r>
            <a:endParaRPr lang="tr-TR" sz="8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800" dirty="0">
                <a:latin typeface="Menlo" panose="020B0609030804020204" pitchFamily="49" charset="0"/>
                <a:ea typeface="Calibri" panose="020F0502020204030204" pitchFamily="34" charset="0"/>
                <a:cs typeface="Times New Roman" panose="02020603050405020304" pitchFamily="18" charset="0"/>
              </a:rPr>
              <a:t>            </a:t>
            </a:r>
            <a:r>
              <a:rPr lang="en-US" sz="800" dirty="0" err="1">
                <a:latin typeface="Menlo" panose="020B0609030804020204" pitchFamily="49" charset="0"/>
                <a:ea typeface="Calibri" panose="020F0502020204030204" pitchFamily="34" charset="0"/>
                <a:cs typeface="Times New Roman" panose="02020603050405020304" pitchFamily="18" charset="0"/>
              </a:rPr>
              <a:t>answerPressed</a:t>
            </a:r>
            <a:r>
              <a:rPr lang="en-US" sz="800" dirty="0">
                <a:latin typeface="Menlo" panose="020B0609030804020204" pitchFamily="49" charset="0"/>
                <a:ea typeface="Calibri" panose="020F0502020204030204" pitchFamily="34" charset="0"/>
                <a:cs typeface="Times New Roman" panose="02020603050405020304" pitchFamily="18" charset="0"/>
              </a:rPr>
              <a:t> = </a:t>
            </a:r>
            <a:r>
              <a:rPr lang="en-US" sz="800" b="1" dirty="0">
                <a:latin typeface="Menlo" panose="020B0609030804020204" pitchFamily="49" charset="0"/>
                <a:ea typeface="Calibri" panose="020F0502020204030204" pitchFamily="34" charset="0"/>
                <a:cs typeface="Times New Roman" panose="02020603050405020304" pitchFamily="18" charset="0"/>
              </a:rPr>
              <a:t>false</a:t>
            </a:r>
            <a:endParaRPr lang="tr-TR" sz="1050" dirty="0">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BF82EA17-F18B-B947-A6E1-1B88366EFC95}"/>
              </a:ext>
            </a:extLst>
          </p:cNvPr>
          <p:cNvSpPr/>
          <p:nvPr/>
        </p:nvSpPr>
        <p:spPr>
          <a:xfrm>
            <a:off x="5488172" y="948690"/>
            <a:ext cx="6344474" cy="5909310"/>
          </a:xfrm>
          <a:prstGeom prst="rect">
            <a:avLst/>
          </a:prstGeom>
        </p:spPr>
        <p:txBody>
          <a:bodyPr wrap="square">
            <a:spAutoFit/>
          </a:bodyPr>
          <a:lstStyle/>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checkAnswer</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nextQuestion</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b="1" dirty="0" err="1">
                <a:latin typeface="Menlo" panose="020B0609030804020204" pitchFamily="49" charset="0"/>
                <a:ea typeface="Calibri" panose="020F0502020204030204" pitchFamily="34" charset="0"/>
                <a:cs typeface="Times New Roman" panose="02020603050405020304" pitchFamily="18" charset="0"/>
              </a:rPr>
              <a:t>func</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updateUI</a:t>
            </a: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score += 1</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scorelabel.text</a:t>
            </a:r>
            <a:r>
              <a:rPr lang="en-US" sz="900" dirty="0">
                <a:latin typeface="Menlo" panose="020B0609030804020204" pitchFamily="49" charset="0"/>
                <a:ea typeface="Calibri" panose="020F0502020204030204" pitchFamily="34" charset="0"/>
                <a:cs typeface="Times New Roman" panose="02020603050405020304" pitchFamily="18" charset="0"/>
              </a:rPr>
              <a:t> = "</a:t>
            </a:r>
            <a:r>
              <a:rPr lang="en-US" sz="900" dirty="0" err="1">
                <a:latin typeface="Menlo" panose="020B0609030804020204" pitchFamily="49" charset="0"/>
                <a:ea typeface="Calibri" panose="020F0502020204030204" pitchFamily="34" charset="0"/>
                <a:cs typeface="Times New Roman" panose="02020603050405020304" pitchFamily="18" charset="0"/>
              </a:rPr>
              <a:t>Puan</a:t>
            </a:r>
            <a:r>
              <a:rPr lang="en-US" sz="900" dirty="0">
                <a:latin typeface="Menlo" panose="020B0609030804020204" pitchFamily="49" charset="0"/>
                <a:ea typeface="Calibri" panose="020F0502020204030204" pitchFamily="34" charset="0"/>
                <a:cs typeface="Times New Roman" panose="02020603050405020304" pitchFamily="18" charset="0"/>
              </a:rPr>
              <a:t>: \(score)"</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progesslabel.text</a:t>
            </a:r>
            <a:r>
              <a:rPr lang="en-US" sz="900" dirty="0">
                <a:latin typeface="Menlo" panose="020B0609030804020204" pitchFamily="49" charset="0"/>
                <a:ea typeface="Calibri" panose="020F0502020204030204" pitchFamily="34" charset="0"/>
                <a:cs typeface="Times New Roman" panose="02020603050405020304" pitchFamily="18" charset="0"/>
              </a:rPr>
              <a:t> = "</a:t>
            </a:r>
            <a:r>
              <a:rPr lang="en-US" sz="900" dirty="0" err="1">
                <a:latin typeface="Menlo" panose="020B0609030804020204" pitchFamily="49" charset="0"/>
                <a:ea typeface="Calibri" panose="020F0502020204030204" pitchFamily="34" charset="0"/>
                <a:cs typeface="Times New Roman" panose="02020603050405020304" pitchFamily="18" charset="0"/>
              </a:rPr>
              <a:t>Soru</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questionNumber</a:t>
            </a:r>
            <a:r>
              <a:rPr lang="en-US" sz="900" dirty="0">
                <a:latin typeface="Menlo" panose="020B0609030804020204" pitchFamily="49" charset="0"/>
                <a:ea typeface="Calibri" panose="020F0502020204030204" pitchFamily="34" charset="0"/>
                <a:cs typeface="Times New Roman" panose="02020603050405020304" pitchFamily="18" charset="0"/>
              </a:rPr>
              <a:t> + 1)/13"</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b="1" dirty="0" err="1">
                <a:latin typeface="Menlo" panose="020B0609030804020204" pitchFamily="49" charset="0"/>
                <a:ea typeface="Calibri" panose="020F0502020204030204" pitchFamily="34" charset="0"/>
                <a:cs typeface="Times New Roman" panose="02020603050405020304" pitchFamily="18" charset="0"/>
              </a:rPr>
              <a:t>func</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nextQuestion</a:t>
            </a:r>
            <a:r>
              <a:rPr lang="en-US" sz="900" dirty="0">
                <a:latin typeface="Menlo" panose="020B0609030804020204" pitchFamily="49" charset="0"/>
                <a:ea typeface="Calibri" panose="020F0502020204030204" pitchFamily="34" charset="0"/>
                <a:cs typeface="Times New Roman" panose="02020603050405020304" pitchFamily="18" charset="0"/>
              </a:rPr>
              <a:t> ()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b="1" dirty="0">
                <a:latin typeface="Menlo" panose="020B0609030804020204" pitchFamily="49" charset="0"/>
                <a:ea typeface="Calibri" panose="020F0502020204030204" pitchFamily="34" charset="0"/>
                <a:cs typeface="Times New Roman" panose="02020603050405020304" pitchFamily="18" charset="0"/>
              </a:rPr>
              <a:t>if</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questionNumber</a:t>
            </a:r>
            <a:r>
              <a:rPr lang="en-US" sz="900" dirty="0">
                <a:latin typeface="Menlo" panose="020B0609030804020204" pitchFamily="49" charset="0"/>
                <a:ea typeface="Calibri" panose="020F0502020204030204" pitchFamily="34" charset="0"/>
                <a:cs typeface="Times New Roman" panose="02020603050405020304" pitchFamily="18" charset="0"/>
              </a:rPr>
              <a:t> &lt; 16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questionNumber</a:t>
            </a:r>
            <a:r>
              <a:rPr lang="en-US" sz="900" dirty="0">
                <a:latin typeface="Menlo" panose="020B0609030804020204" pitchFamily="49" charset="0"/>
                <a:ea typeface="Calibri" panose="020F0502020204030204" pitchFamily="34" charset="0"/>
                <a:cs typeface="Times New Roman" panose="02020603050405020304" pitchFamily="18" charset="0"/>
              </a:rPr>
              <a:t> += 1</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sorulabel.text</a:t>
            </a:r>
            <a:r>
              <a:rPr lang="en-US" sz="900" dirty="0">
                <a:latin typeface="Menlo" panose="020B0609030804020204" pitchFamily="49" charset="0"/>
                <a:ea typeface="Calibri" panose="020F0502020204030204" pitchFamily="34" charset="0"/>
                <a:cs typeface="Times New Roman" panose="02020603050405020304" pitchFamily="18" charset="0"/>
              </a:rPr>
              <a:t> = </a:t>
            </a:r>
            <a:r>
              <a:rPr lang="en-US" sz="900" dirty="0" err="1">
                <a:latin typeface="Menlo" panose="020B0609030804020204" pitchFamily="49" charset="0"/>
                <a:ea typeface="Calibri" panose="020F0502020204030204" pitchFamily="34" charset="0"/>
                <a:cs typeface="Times New Roman" panose="02020603050405020304" pitchFamily="18" charset="0"/>
              </a:rPr>
              <a:t>allQuestion.list</a:t>
            </a:r>
            <a:r>
              <a:rPr lang="en-US" sz="900" dirty="0">
                <a:latin typeface="Menlo" panose="020B0609030804020204" pitchFamily="49" charset="0"/>
                <a:ea typeface="Calibri" panose="020F0502020204030204" pitchFamily="34" charset="0"/>
                <a:cs typeface="Times New Roman" panose="02020603050405020304" pitchFamily="18" charset="0"/>
              </a:rPr>
              <a:t>[</a:t>
            </a:r>
            <a:r>
              <a:rPr lang="en-US" sz="900" dirty="0" err="1">
                <a:latin typeface="Menlo" panose="020B0609030804020204" pitchFamily="49" charset="0"/>
                <a:ea typeface="Calibri" panose="020F0502020204030204" pitchFamily="34" charset="0"/>
                <a:cs typeface="Times New Roman" panose="02020603050405020304" pitchFamily="18" charset="0"/>
              </a:rPr>
              <a:t>questionNumber</a:t>
            </a:r>
            <a:r>
              <a:rPr lang="en-US" sz="900" dirty="0">
                <a:latin typeface="Menlo" panose="020B0609030804020204" pitchFamily="49" charset="0"/>
                <a:ea typeface="Calibri" panose="020F0502020204030204" pitchFamily="34" charset="0"/>
                <a:cs typeface="Times New Roman" panose="02020603050405020304" pitchFamily="18" charset="0"/>
              </a:rPr>
              <a:t>].</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b="1" dirty="0">
                <a:latin typeface="Menlo" panose="020B0609030804020204" pitchFamily="49" charset="0"/>
                <a:ea typeface="Calibri" panose="020F0502020204030204" pitchFamily="34" charset="0"/>
                <a:cs typeface="Times New Roman" panose="02020603050405020304" pitchFamily="18" charset="0"/>
              </a:rPr>
              <a:t>else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print("</a:t>
            </a:r>
            <a:r>
              <a:rPr lang="en-US" sz="900" dirty="0" err="1">
                <a:latin typeface="Menlo" panose="020B0609030804020204" pitchFamily="49" charset="0"/>
                <a:ea typeface="Calibri" panose="020F0502020204030204" pitchFamily="34" charset="0"/>
                <a:cs typeface="Times New Roman" panose="02020603050405020304" pitchFamily="18" charset="0"/>
              </a:rPr>
              <a:t>Sınav</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Bitti</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sorulabel.text</a:t>
            </a:r>
            <a:r>
              <a:rPr lang="en-US" sz="900" dirty="0">
                <a:latin typeface="Menlo" panose="020B0609030804020204" pitchFamily="49" charset="0"/>
                <a:ea typeface="Calibri" panose="020F0502020204030204" pitchFamily="34" charset="0"/>
                <a:cs typeface="Times New Roman" panose="02020603050405020304" pitchFamily="18" charset="0"/>
              </a:rPr>
              <a:t> = " </a:t>
            </a:r>
            <a:r>
              <a:rPr lang="en-US" sz="900" dirty="0" err="1">
                <a:latin typeface="Menlo" panose="020B0609030804020204" pitchFamily="49" charset="0"/>
                <a:ea typeface="Calibri" panose="020F0502020204030204" pitchFamily="34" charset="0"/>
                <a:cs typeface="Times New Roman" panose="02020603050405020304" pitchFamily="18" charset="0"/>
              </a:rPr>
              <a:t>Sınav</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bitti</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Buttons.isHidden</a:t>
            </a:r>
            <a:r>
              <a:rPr lang="en-US" sz="900" dirty="0">
                <a:latin typeface="Menlo" panose="020B0609030804020204" pitchFamily="49" charset="0"/>
                <a:ea typeface="Calibri" panose="020F0502020204030204" pitchFamily="34" charset="0"/>
                <a:cs typeface="Times New Roman" panose="02020603050405020304" pitchFamily="18" charset="0"/>
              </a:rPr>
              <a:t> = </a:t>
            </a:r>
            <a:r>
              <a:rPr lang="en-US" sz="900" b="1" dirty="0">
                <a:latin typeface="Menlo" panose="020B0609030804020204" pitchFamily="49" charset="0"/>
                <a:ea typeface="Calibri" panose="020F0502020204030204" pitchFamily="34" charset="0"/>
                <a:cs typeface="Times New Roman" panose="02020603050405020304" pitchFamily="18" charset="0"/>
              </a:rPr>
              <a:t>true</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buttonss.isHidden</a:t>
            </a:r>
            <a:r>
              <a:rPr lang="en-US" sz="900" dirty="0">
                <a:latin typeface="Menlo" panose="020B0609030804020204" pitchFamily="49" charset="0"/>
                <a:ea typeface="Calibri" panose="020F0502020204030204" pitchFamily="34" charset="0"/>
                <a:cs typeface="Times New Roman" panose="02020603050405020304" pitchFamily="18" charset="0"/>
              </a:rPr>
              <a:t> = </a:t>
            </a:r>
            <a:r>
              <a:rPr lang="en-US" sz="900" b="1" dirty="0">
                <a:latin typeface="Menlo" panose="020B0609030804020204" pitchFamily="49" charset="0"/>
                <a:ea typeface="Calibri" panose="020F0502020204030204" pitchFamily="34" charset="0"/>
                <a:cs typeface="Times New Roman" panose="02020603050405020304" pitchFamily="18" charset="0"/>
              </a:rPr>
              <a:t>true</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b="1" dirty="0">
                <a:latin typeface="Menlo" panose="020B0609030804020204" pitchFamily="49" charset="0"/>
                <a:ea typeface="Calibri" panose="020F0502020204030204" pitchFamily="34" charset="0"/>
                <a:cs typeface="Times New Roman" panose="02020603050405020304" pitchFamily="18" charset="0"/>
              </a:rPr>
              <a:t>let</a:t>
            </a:r>
            <a:r>
              <a:rPr lang="en-US" sz="900" dirty="0">
                <a:latin typeface="Menlo" panose="020B0609030804020204" pitchFamily="49" charset="0"/>
                <a:ea typeface="Calibri" panose="020F0502020204030204" pitchFamily="34" charset="0"/>
                <a:cs typeface="Times New Roman" panose="02020603050405020304" pitchFamily="18" charset="0"/>
              </a:rPr>
              <a:t> alert = </a:t>
            </a:r>
            <a:r>
              <a:rPr lang="en-US" sz="900" dirty="0" err="1">
                <a:latin typeface="Menlo" panose="020B0609030804020204" pitchFamily="49" charset="0"/>
                <a:ea typeface="Calibri" panose="020F0502020204030204" pitchFamily="34" charset="0"/>
                <a:cs typeface="Times New Roman" panose="02020603050405020304" pitchFamily="18" charset="0"/>
              </a:rPr>
              <a:t>UIAlertController</a:t>
            </a:r>
            <a:r>
              <a:rPr lang="en-US" sz="900" dirty="0">
                <a:latin typeface="Menlo" panose="020B0609030804020204" pitchFamily="49" charset="0"/>
                <a:ea typeface="Calibri" panose="020F0502020204030204" pitchFamily="34" charset="0"/>
                <a:cs typeface="Times New Roman" panose="02020603050405020304" pitchFamily="18" charset="0"/>
              </a:rPr>
              <a:t>(title: "</a:t>
            </a:r>
            <a:r>
              <a:rPr lang="en-US" sz="900" dirty="0" err="1">
                <a:latin typeface="Menlo" panose="020B0609030804020204" pitchFamily="49" charset="0"/>
                <a:ea typeface="Calibri" panose="020F0502020204030204" pitchFamily="34" charset="0"/>
                <a:cs typeface="Times New Roman" panose="02020603050405020304" pitchFamily="18" charset="0"/>
              </a:rPr>
              <a:t>Sınava</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katıldığınız</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için</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teşekkürler</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Tekrar</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başlamak</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için</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butona</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basın</a:t>
            </a:r>
            <a:r>
              <a:rPr lang="en-US" sz="900" dirty="0">
                <a:latin typeface="Menlo" panose="020B0609030804020204" pitchFamily="49" charset="0"/>
                <a:ea typeface="Calibri" panose="020F0502020204030204" pitchFamily="34" charset="0"/>
                <a:cs typeface="Times New Roman" panose="02020603050405020304" pitchFamily="18" charset="0"/>
              </a:rPr>
              <a:t>", message: "", </a:t>
            </a:r>
            <a:r>
              <a:rPr lang="en-US" sz="900" dirty="0" err="1">
                <a:latin typeface="Menlo" panose="020B0609030804020204" pitchFamily="49" charset="0"/>
                <a:ea typeface="Calibri" panose="020F0502020204030204" pitchFamily="34" charset="0"/>
                <a:cs typeface="Times New Roman" panose="02020603050405020304" pitchFamily="18" charset="0"/>
              </a:rPr>
              <a:t>preferredStyle</a:t>
            </a:r>
            <a:r>
              <a:rPr lang="en-US" sz="900" dirty="0">
                <a:latin typeface="Menlo" panose="020B0609030804020204" pitchFamily="49" charset="0"/>
                <a:ea typeface="Calibri" panose="020F0502020204030204" pitchFamily="34" charset="0"/>
                <a:cs typeface="Times New Roman" panose="02020603050405020304" pitchFamily="18" charset="0"/>
              </a:rPr>
              <a:t>: .alert)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alert.addAction</a:t>
            </a:r>
            <a:r>
              <a:rPr lang="en-US" sz="900" dirty="0">
                <a:latin typeface="Menlo" panose="020B0609030804020204" pitchFamily="49" charset="0"/>
                <a:ea typeface="Calibri" panose="020F0502020204030204" pitchFamily="34" charset="0"/>
                <a:cs typeface="Times New Roman" panose="02020603050405020304" pitchFamily="18" charset="0"/>
              </a:rPr>
              <a:t>(</a:t>
            </a:r>
            <a:r>
              <a:rPr lang="en-US" sz="900" dirty="0" err="1">
                <a:latin typeface="Menlo" panose="020B0609030804020204" pitchFamily="49" charset="0"/>
                <a:ea typeface="Calibri" panose="020F0502020204030204" pitchFamily="34" charset="0"/>
                <a:cs typeface="Times New Roman" panose="02020603050405020304" pitchFamily="18" charset="0"/>
              </a:rPr>
              <a:t>UIAlertAction</a:t>
            </a:r>
            <a:r>
              <a:rPr lang="en-US" sz="900" dirty="0">
                <a:latin typeface="Menlo" panose="020B0609030804020204" pitchFamily="49" charset="0"/>
                <a:ea typeface="Calibri" panose="020F0502020204030204" pitchFamily="34" charset="0"/>
                <a:cs typeface="Times New Roman" panose="02020603050405020304" pitchFamily="18" charset="0"/>
              </a:rPr>
              <a:t>(title: </a:t>
            </a:r>
            <a:r>
              <a:rPr lang="en-US" sz="900" dirty="0" err="1">
                <a:latin typeface="Menlo" panose="020B0609030804020204" pitchFamily="49" charset="0"/>
                <a:ea typeface="Calibri" panose="020F0502020204030204" pitchFamily="34" charset="0"/>
                <a:cs typeface="Times New Roman" panose="02020603050405020304" pitchFamily="18" charset="0"/>
              </a:rPr>
              <a:t>NSLocalizedString</a:t>
            </a:r>
            <a:r>
              <a:rPr lang="en-US" sz="900" dirty="0">
                <a:latin typeface="Menlo" panose="020B0609030804020204" pitchFamily="49" charset="0"/>
                <a:ea typeface="Calibri" panose="020F0502020204030204" pitchFamily="34" charset="0"/>
                <a:cs typeface="Times New Roman" panose="02020603050405020304" pitchFamily="18" charset="0"/>
              </a:rPr>
              <a:t>("OK", comment: "Default action"), style: .default, handler: { </a:t>
            </a:r>
            <a:r>
              <a:rPr lang="en-US" sz="900" b="1" dirty="0">
                <a:latin typeface="Menlo" panose="020B0609030804020204" pitchFamily="49" charset="0"/>
                <a:ea typeface="Calibri" panose="020F0502020204030204" pitchFamily="34" charset="0"/>
                <a:cs typeface="Times New Roman" panose="02020603050405020304" pitchFamily="18" charset="0"/>
              </a:rPr>
              <a:t>_</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b="1" dirty="0">
                <a:latin typeface="Menlo" panose="020B0609030804020204" pitchFamily="49" charset="0"/>
                <a:ea typeface="Calibri" panose="020F0502020204030204" pitchFamily="34" charset="0"/>
                <a:cs typeface="Times New Roman" panose="02020603050405020304" pitchFamily="18" charset="0"/>
              </a:rPr>
              <a:t>in</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NSLog</a:t>
            </a:r>
            <a:r>
              <a:rPr lang="en-US" sz="900" dirty="0">
                <a:latin typeface="Menlo" panose="020B0609030804020204" pitchFamily="49" charset="0"/>
                <a:ea typeface="Calibri" panose="020F0502020204030204" pitchFamily="34" charset="0"/>
                <a:cs typeface="Times New Roman" panose="02020603050405020304" pitchFamily="18" charset="0"/>
              </a:rPr>
              <a:t>("The \"OK\" alert </a:t>
            </a:r>
            <a:r>
              <a:rPr lang="en-US" sz="900" dirty="0" err="1">
                <a:latin typeface="Menlo" panose="020B0609030804020204" pitchFamily="49" charset="0"/>
                <a:ea typeface="Calibri" panose="020F0502020204030204" pitchFamily="34" charset="0"/>
                <a:cs typeface="Times New Roman" panose="02020603050405020304" pitchFamily="18" charset="0"/>
              </a:rPr>
              <a:t>occured</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b="1" dirty="0" err="1">
                <a:latin typeface="Menlo" panose="020B0609030804020204" pitchFamily="49" charset="0"/>
                <a:ea typeface="Calibri" panose="020F0502020204030204" pitchFamily="34" charset="0"/>
                <a:cs typeface="Times New Roman" panose="02020603050405020304" pitchFamily="18" charset="0"/>
              </a:rPr>
              <a:t>self</a:t>
            </a:r>
            <a:r>
              <a:rPr lang="en-US" sz="900" dirty="0" err="1">
                <a:latin typeface="Menlo" panose="020B0609030804020204" pitchFamily="49" charset="0"/>
                <a:ea typeface="Calibri" panose="020F0502020204030204" pitchFamily="34" charset="0"/>
                <a:cs typeface="Times New Roman" panose="02020603050405020304" pitchFamily="18" charset="0"/>
              </a:rPr>
              <a:t>.startOver</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b="1" dirty="0" err="1">
                <a:latin typeface="Menlo" panose="020B0609030804020204" pitchFamily="49" charset="0"/>
                <a:ea typeface="Calibri" panose="020F0502020204030204" pitchFamily="34" charset="0"/>
                <a:cs typeface="Times New Roman" panose="02020603050405020304" pitchFamily="18" charset="0"/>
              </a:rPr>
              <a:t>self</a:t>
            </a:r>
            <a:r>
              <a:rPr lang="en-US" sz="900" dirty="0" err="1">
                <a:latin typeface="Menlo" panose="020B0609030804020204" pitchFamily="49" charset="0"/>
                <a:ea typeface="Calibri" panose="020F0502020204030204" pitchFamily="34" charset="0"/>
                <a:cs typeface="Times New Roman" panose="02020603050405020304" pitchFamily="18" charset="0"/>
              </a:rPr>
              <a:t>.present</a:t>
            </a:r>
            <a:r>
              <a:rPr lang="en-US" sz="900" dirty="0">
                <a:latin typeface="Menlo" panose="020B0609030804020204" pitchFamily="49" charset="0"/>
                <a:ea typeface="Calibri" panose="020F0502020204030204" pitchFamily="34" charset="0"/>
                <a:cs typeface="Times New Roman" panose="02020603050405020304" pitchFamily="18" charset="0"/>
              </a:rPr>
              <a:t>(alert, animated: </a:t>
            </a:r>
            <a:r>
              <a:rPr lang="en-US" sz="900" b="1" dirty="0">
                <a:latin typeface="Menlo" panose="020B0609030804020204" pitchFamily="49" charset="0"/>
                <a:ea typeface="Calibri" panose="020F0502020204030204" pitchFamily="34" charset="0"/>
                <a:cs typeface="Times New Roman" panose="02020603050405020304" pitchFamily="18" charset="0"/>
              </a:rPr>
              <a:t>true</a:t>
            </a:r>
            <a:r>
              <a:rPr lang="en-US" sz="900" dirty="0">
                <a:latin typeface="Menlo" panose="020B0609030804020204" pitchFamily="49" charset="0"/>
                <a:ea typeface="Calibri" panose="020F0502020204030204" pitchFamily="34" charset="0"/>
                <a:cs typeface="Times New Roman" panose="02020603050405020304" pitchFamily="18" charset="0"/>
              </a:rPr>
              <a:t>, completion: </a:t>
            </a:r>
            <a:r>
              <a:rPr lang="en-US" sz="900" b="1" dirty="0">
                <a:latin typeface="Menlo" panose="020B0609030804020204" pitchFamily="49" charset="0"/>
                <a:ea typeface="Calibri" panose="020F0502020204030204" pitchFamily="34" charset="0"/>
                <a:cs typeface="Times New Roman" panose="02020603050405020304" pitchFamily="18" charset="0"/>
              </a:rPr>
              <a:t>nil</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Helvetica" pitchFamily="2" charset="0"/>
                <a:ea typeface="Calibri" panose="020F0502020204030204" pitchFamily="34" charset="0"/>
                <a:cs typeface="Helvetica" pitchFamily="2"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endParaRPr lang="tr-TR" sz="900" dirty="0"/>
          </a:p>
        </p:txBody>
      </p:sp>
    </p:spTree>
    <p:extLst>
      <p:ext uri="{BB962C8B-B14F-4D97-AF65-F5344CB8AC3E}">
        <p14:creationId xmlns:p14="http://schemas.microsoft.com/office/powerpoint/2010/main" val="4185687549"/>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9BF24D6-3493-AF43-9387-1C5F3B65C9E1}"/>
              </a:ext>
            </a:extLst>
          </p:cNvPr>
          <p:cNvSpPr txBox="1"/>
          <p:nvPr/>
        </p:nvSpPr>
        <p:spPr>
          <a:xfrm>
            <a:off x="330200" y="557609"/>
            <a:ext cx="5346700" cy="5047536"/>
          </a:xfrm>
          <a:prstGeom prst="rect">
            <a:avLst/>
          </a:prstGeom>
          <a:noFill/>
        </p:spPr>
        <p:txBody>
          <a:bodyPr wrap="square" rtlCol="0">
            <a:spAutoFit/>
          </a:bodyPr>
          <a:lstStyle/>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b="1" dirty="0" err="1">
                <a:latin typeface="Menlo" panose="020B0609030804020204" pitchFamily="49" charset="0"/>
                <a:ea typeface="Calibri" panose="020F0502020204030204" pitchFamily="34" charset="0"/>
                <a:cs typeface="Times New Roman" panose="02020603050405020304" pitchFamily="18" charset="0"/>
              </a:rPr>
              <a:t>func</a:t>
            </a: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dirty="0" err="1">
                <a:latin typeface="Menlo" panose="020B0609030804020204" pitchFamily="49" charset="0"/>
                <a:ea typeface="Calibri" panose="020F0502020204030204" pitchFamily="34" charset="0"/>
                <a:cs typeface="Times New Roman" panose="02020603050405020304" pitchFamily="18" charset="0"/>
              </a:rPr>
              <a:t>checkAnswer</a:t>
            </a:r>
            <a:r>
              <a:rPr lang="en-US" sz="1400" dirty="0">
                <a:latin typeface="Menlo" panose="020B0609030804020204" pitchFamily="49" charset="0"/>
                <a:ea typeface="Calibri" panose="020F0502020204030204" pitchFamily="34" charset="0"/>
                <a:cs typeface="Times New Roman" panose="02020603050405020304" pitchFamily="18" charset="0"/>
              </a:rPr>
              <a:t> () {</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b="1" dirty="0">
                <a:latin typeface="Menlo" panose="020B0609030804020204" pitchFamily="49" charset="0"/>
                <a:ea typeface="Calibri" panose="020F0502020204030204" pitchFamily="34" charset="0"/>
                <a:cs typeface="Times New Roman" panose="02020603050405020304" pitchFamily="18" charset="0"/>
              </a:rPr>
              <a:t>if</a:t>
            </a: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dirty="0" err="1">
                <a:latin typeface="Menlo" panose="020B0609030804020204" pitchFamily="49" charset="0"/>
                <a:ea typeface="Calibri" panose="020F0502020204030204" pitchFamily="34" charset="0"/>
                <a:cs typeface="Times New Roman" panose="02020603050405020304" pitchFamily="18" charset="0"/>
              </a:rPr>
              <a:t>answerPressed</a:t>
            </a:r>
            <a:r>
              <a:rPr lang="en-US" sz="1400" dirty="0">
                <a:latin typeface="Menlo" panose="020B0609030804020204" pitchFamily="49" charset="0"/>
                <a:ea typeface="Calibri" panose="020F0502020204030204" pitchFamily="34" charset="0"/>
                <a:cs typeface="Times New Roman" panose="02020603050405020304" pitchFamily="18" charset="0"/>
              </a:rPr>
              <a:t> == </a:t>
            </a:r>
            <a:r>
              <a:rPr lang="en-US" sz="1400" dirty="0" err="1">
                <a:latin typeface="Menlo" panose="020B0609030804020204" pitchFamily="49" charset="0"/>
                <a:ea typeface="Calibri" panose="020F0502020204030204" pitchFamily="34" charset="0"/>
                <a:cs typeface="Times New Roman" panose="02020603050405020304" pitchFamily="18" charset="0"/>
              </a:rPr>
              <a:t>allQuestion.list</a:t>
            </a:r>
            <a:r>
              <a:rPr lang="en-US" sz="1400" dirty="0">
                <a:latin typeface="Menlo" panose="020B0609030804020204" pitchFamily="49" charset="0"/>
                <a:ea typeface="Calibri" panose="020F0502020204030204" pitchFamily="34" charset="0"/>
                <a:cs typeface="Times New Roman" panose="02020603050405020304" pitchFamily="18" charset="0"/>
              </a:rPr>
              <a:t>[</a:t>
            </a:r>
            <a:r>
              <a:rPr lang="en-US" sz="1400" dirty="0" err="1">
                <a:latin typeface="Menlo" panose="020B0609030804020204" pitchFamily="49" charset="0"/>
                <a:ea typeface="Calibri" panose="020F0502020204030204" pitchFamily="34" charset="0"/>
                <a:cs typeface="Times New Roman" panose="02020603050405020304" pitchFamily="18" charset="0"/>
              </a:rPr>
              <a:t>questionNumber</a:t>
            </a:r>
            <a:r>
              <a:rPr lang="en-US" sz="1400" dirty="0">
                <a:latin typeface="Menlo" panose="020B0609030804020204" pitchFamily="49" charset="0"/>
                <a:ea typeface="Calibri" panose="020F0502020204030204" pitchFamily="34" charset="0"/>
                <a:cs typeface="Times New Roman" panose="02020603050405020304" pitchFamily="18" charset="0"/>
              </a:rPr>
              <a:t>].answer{</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print("</a:t>
            </a:r>
            <a:r>
              <a:rPr lang="en-US" sz="1400" dirty="0" err="1">
                <a:latin typeface="Menlo" panose="020B0609030804020204" pitchFamily="49" charset="0"/>
                <a:ea typeface="Calibri" panose="020F0502020204030204" pitchFamily="34" charset="0"/>
                <a:cs typeface="Times New Roman" panose="02020603050405020304" pitchFamily="18" charset="0"/>
              </a:rPr>
              <a:t>Doğru</a:t>
            </a:r>
            <a:r>
              <a:rPr lang="en-US" sz="1400" dirty="0">
                <a:latin typeface="Menlo" panose="020B0609030804020204" pitchFamily="49" charset="0"/>
                <a:ea typeface="Calibri" panose="020F0502020204030204" pitchFamily="34" charset="0"/>
                <a:cs typeface="Times New Roman" panose="02020603050405020304" pitchFamily="18" charset="0"/>
              </a:rPr>
              <a:t>")</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dirty="0" err="1">
                <a:latin typeface="Menlo" panose="020B0609030804020204" pitchFamily="49" charset="0"/>
                <a:ea typeface="Calibri" panose="020F0502020204030204" pitchFamily="34" charset="0"/>
                <a:cs typeface="Times New Roman" panose="02020603050405020304" pitchFamily="18" charset="0"/>
              </a:rPr>
              <a:t>updateUI</a:t>
            </a:r>
            <a:r>
              <a:rPr lang="en-US" sz="1400" dirty="0">
                <a:latin typeface="Menlo" panose="020B0609030804020204" pitchFamily="49" charset="0"/>
                <a:ea typeface="Calibri" panose="020F0502020204030204" pitchFamily="34" charset="0"/>
                <a:cs typeface="Times New Roman" panose="02020603050405020304" pitchFamily="18" charset="0"/>
              </a:rPr>
              <a:t>()</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b="1" dirty="0">
                <a:latin typeface="Menlo" panose="020B0609030804020204" pitchFamily="49" charset="0"/>
                <a:ea typeface="Calibri" panose="020F0502020204030204" pitchFamily="34" charset="0"/>
                <a:cs typeface="Times New Roman" panose="02020603050405020304" pitchFamily="18" charset="0"/>
              </a:rPr>
              <a:t>else</a:t>
            </a:r>
            <a:r>
              <a:rPr lang="en-US" sz="1400" dirty="0">
                <a:latin typeface="Menlo" panose="020B0609030804020204" pitchFamily="49" charset="0"/>
                <a:ea typeface="Calibri" panose="020F0502020204030204" pitchFamily="34" charset="0"/>
                <a:cs typeface="Times New Roman" panose="02020603050405020304" pitchFamily="18" charset="0"/>
              </a:rPr>
              <a:t> {</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print("</a:t>
            </a:r>
            <a:r>
              <a:rPr lang="en-US" sz="1400" dirty="0" err="1">
                <a:latin typeface="Menlo" panose="020B0609030804020204" pitchFamily="49" charset="0"/>
                <a:ea typeface="Calibri" panose="020F0502020204030204" pitchFamily="34" charset="0"/>
                <a:cs typeface="Times New Roman" panose="02020603050405020304" pitchFamily="18" charset="0"/>
              </a:rPr>
              <a:t>Yanlış</a:t>
            </a:r>
            <a:r>
              <a:rPr lang="en-US" sz="1400" dirty="0">
                <a:latin typeface="Menlo" panose="020B0609030804020204" pitchFamily="49" charset="0"/>
                <a:ea typeface="Calibri" panose="020F0502020204030204" pitchFamily="34" charset="0"/>
                <a:cs typeface="Times New Roman" panose="02020603050405020304" pitchFamily="18" charset="0"/>
              </a:rPr>
              <a:t>")</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b="1" dirty="0" err="1">
                <a:latin typeface="Menlo" panose="020B0609030804020204" pitchFamily="49" charset="0"/>
                <a:ea typeface="Calibri" panose="020F0502020204030204" pitchFamily="34" charset="0"/>
                <a:cs typeface="Times New Roman" panose="02020603050405020304" pitchFamily="18" charset="0"/>
              </a:rPr>
              <a:t>func</a:t>
            </a: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dirty="0" err="1">
                <a:latin typeface="Menlo" panose="020B0609030804020204" pitchFamily="49" charset="0"/>
                <a:ea typeface="Calibri" panose="020F0502020204030204" pitchFamily="34" charset="0"/>
                <a:cs typeface="Times New Roman" panose="02020603050405020304" pitchFamily="18" charset="0"/>
              </a:rPr>
              <a:t>startOver</a:t>
            </a:r>
            <a:r>
              <a:rPr lang="en-US" sz="1400" dirty="0">
                <a:latin typeface="Menlo" panose="020B0609030804020204" pitchFamily="49" charset="0"/>
                <a:ea typeface="Calibri" panose="020F0502020204030204" pitchFamily="34" charset="0"/>
                <a:cs typeface="Times New Roman" panose="02020603050405020304" pitchFamily="18" charset="0"/>
              </a:rPr>
              <a:t>() {</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dirty="0" err="1">
                <a:latin typeface="Menlo" panose="020B0609030804020204" pitchFamily="49" charset="0"/>
                <a:ea typeface="Calibri" panose="020F0502020204030204" pitchFamily="34" charset="0"/>
                <a:cs typeface="Times New Roman" panose="02020603050405020304" pitchFamily="18" charset="0"/>
              </a:rPr>
              <a:t>Buttons.isHidden</a:t>
            </a:r>
            <a:r>
              <a:rPr lang="en-US" sz="1400" dirty="0">
                <a:latin typeface="Menlo" panose="020B0609030804020204" pitchFamily="49" charset="0"/>
                <a:ea typeface="Calibri" panose="020F0502020204030204" pitchFamily="34" charset="0"/>
                <a:cs typeface="Times New Roman" panose="02020603050405020304" pitchFamily="18" charset="0"/>
              </a:rPr>
              <a:t> = </a:t>
            </a:r>
            <a:r>
              <a:rPr lang="en-US" sz="1400" b="1" dirty="0">
                <a:latin typeface="Menlo" panose="020B0609030804020204" pitchFamily="49" charset="0"/>
                <a:ea typeface="Calibri" panose="020F0502020204030204" pitchFamily="34" charset="0"/>
                <a:cs typeface="Times New Roman" panose="02020603050405020304" pitchFamily="18" charset="0"/>
              </a:rPr>
              <a:t>false</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dirty="0" err="1">
                <a:latin typeface="Menlo" panose="020B0609030804020204" pitchFamily="49" charset="0"/>
                <a:ea typeface="Calibri" panose="020F0502020204030204" pitchFamily="34" charset="0"/>
                <a:cs typeface="Times New Roman" panose="02020603050405020304" pitchFamily="18" charset="0"/>
              </a:rPr>
              <a:t>buttonss.isHidden</a:t>
            </a:r>
            <a:r>
              <a:rPr lang="en-US" sz="1400" dirty="0">
                <a:latin typeface="Menlo" panose="020B0609030804020204" pitchFamily="49" charset="0"/>
                <a:ea typeface="Calibri" panose="020F0502020204030204" pitchFamily="34" charset="0"/>
                <a:cs typeface="Times New Roman" panose="02020603050405020304" pitchFamily="18" charset="0"/>
              </a:rPr>
              <a:t> = </a:t>
            </a:r>
            <a:r>
              <a:rPr lang="en-US" sz="1400" b="1" dirty="0">
                <a:latin typeface="Menlo" panose="020B0609030804020204" pitchFamily="49" charset="0"/>
                <a:ea typeface="Calibri" panose="020F0502020204030204" pitchFamily="34" charset="0"/>
                <a:cs typeface="Times New Roman" panose="02020603050405020304" pitchFamily="18" charset="0"/>
              </a:rPr>
              <a:t>false</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dirty="0" err="1">
                <a:latin typeface="Menlo" panose="020B0609030804020204" pitchFamily="49" charset="0"/>
                <a:ea typeface="Calibri" panose="020F0502020204030204" pitchFamily="34" charset="0"/>
                <a:cs typeface="Times New Roman" panose="02020603050405020304" pitchFamily="18" charset="0"/>
              </a:rPr>
              <a:t>questionNumber</a:t>
            </a:r>
            <a:r>
              <a:rPr lang="en-US" sz="1400" dirty="0">
                <a:latin typeface="Menlo" panose="020B0609030804020204" pitchFamily="49" charset="0"/>
                <a:ea typeface="Calibri" panose="020F0502020204030204" pitchFamily="34" charset="0"/>
                <a:cs typeface="Times New Roman" panose="02020603050405020304" pitchFamily="18" charset="0"/>
              </a:rPr>
              <a:t> = 0</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dirty="0" err="1">
                <a:latin typeface="Menlo" panose="020B0609030804020204" pitchFamily="49" charset="0"/>
                <a:ea typeface="Calibri" panose="020F0502020204030204" pitchFamily="34" charset="0"/>
                <a:cs typeface="Times New Roman" panose="02020603050405020304" pitchFamily="18" charset="0"/>
              </a:rPr>
              <a:t>scorelabel.text</a:t>
            </a:r>
            <a:r>
              <a:rPr lang="en-US" sz="1400" dirty="0">
                <a:latin typeface="Menlo" panose="020B0609030804020204" pitchFamily="49" charset="0"/>
                <a:ea typeface="Calibri" panose="020F0502020204030204" pitchFamily="34" charset="0"/>
                <a:cs typeface="Times New Roman" panose="02020603050405020304" pitchFamily="18" charset="0"/>
              </a:rPr>
              <a:t> = "</a:t>
            </a:r>
            <a:r>
              <a:rPr lang="en-US" sz="1400" dirty="0" err="1">
                <a:latin typeface="Menlo" panose="020B0609030804020204" pitchFamily="49" charset="0"/>
                <a:ea typeface="Calibri" panose="020F0502020204030204" pitchFamily="34" charset="0"/>
                <a:cs typeface="Times New Roman" panose="02020603050405020304" pitchFamily="18" charset="0"/>
              </a:rPr>
              <a:t>Puan</a:t>
            </a:r>
            <a:r>
              <a:rPr lang="en-US" sz="1400" dirty="0">
                <a:latin typeface="Menlo" panose="020B0609030804020204" pitchFamily="49" charset="0"/>
                <a:ea typeface="Calibri" panose="020F0502020204030204" pitchFamily="34" charset="0"/>
                <a:cs typeface="Times New Roman" panose="02020603050405020304" pitchFamily="18" charset="0"/>
              </a:rPr>
              <a:t>: \(score)"</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dirty="0" err="1">
                <a:latin typeface="Menlo" panose="020B0609030804020204" pitchFamily="49" charset="0"/>
                <a:ea typeface="Calibri" panose="020F0502020204030204" pitchFamily="34" charset="0"/>
                <a:cs typeface="Times New Roman" panose="02020603050405020304" pitchFamily="18" charset="0"/>
              </a:rPr>
              <a:t>progesslabel.text</a:t>
            </a:r>
            <a:r>
              <a:rPr lang="en-US" sz="1400" dirty="0">
                <a:latin typeface="Menlo" panose="020B0609030804020204" pitchFamily="49" charset="0"/>
                <a:ea typeface="Calibri" panose="020F0502020204030204" pitchFamily="34" charset="0"/>
                <a:cs typeface="Times New Roman" panose="02020603050405020304" pitchFamily="18" charset="0"/>
              </a:rPr>
              <a:t> = "</a:t>
            </a:r>
            <a:r>
              <a:rPr lang="en-US" sz="1400" dirty="0" err="1">
                <a:latin typeface="Menlo" panose="020B0609030804020204" pitchFamily="49" charset="0"/>
                <a:ea typeface="Calibri" panose="020F0502020204030204" pitchFamily="34" charset="0"/>
                <a:cs typeface="Times New Roman" panose="02020603050405020304" pitchFamily="18" charset="0"/>
              </a:rPr>
              <a:t>Soru</a:t>
            </a: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dirty="0" err="1">
                <a:latin typeface="Menlo" panose="020B0609030804020204" pitchFamily="49" charset="0"/>
                <a:ea typeface="Calibri" panose="020F0502020204030204" pitchFamily="34" charset="0"/>
                <a:cs typeface="Times New Roman" panose="02020603050405020304" pitchFamily="18" charset="0"/>
              </a:rPr>
              <a:t>questionNumber</a:t>
            </a:r>
            <a:r>
              <a:rPr lang="en-US" sz="1400" dirty="0">
                <a:latin typeface="Menlo" panose="020B0609030804020204" pitchFamily="49" charset="0"/>
                <a:ea typeface="Calibri" panose="020F0502020204030204" pitchFamily="34" charset="0"/>
                <a:cs typeface="Times New Roman" panose="02020603050405020304" pitchFamily="18" charset="0"/>
              </a:rPr>
              <a:t> + 1)/17"</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r>
              <a:rPr lang="en-US" sz="1400" dirty="0" err="1">
                <a:latin typeface="Menlo" panose="020B0609030804020204" pitchFamily="49" charset="0"/>
                <a:ea typeface="Calibri" panose="020F0502020204030204" pitchFamily="34" charset="0"/>
                <a:cs typeface="Times New Roman" panose="02020603050405020304" pitchFamily="18" charset="0"/>
              </a:rPr>
              <a:t>sorulabel.text</a:t>
            </a:r>
            <a:r>
              <a:rPr lang="en-US" sz="1400" dirty="0">
                <a:latin typeface="Menlo" panose="020B0609030804020204" pitchFamily="49" charset="0"/>
                <a:ea typeface="Calibri" panose="020F0502020204030204" pitchFamily="34" charset="0"/>
                <a:cs typeface="Times New Roman" panose="02020603050405020304" pitchFamily="18" charset="0"/>
              </a:rPr>
              <a:t> = </a:t>
            </a:r>
            <a:r>
              <a:rPr lang="en-US" sz="1400" dirty="0" err="1">
                <a:latin typeface="Menlo" panose="020B0609030804020204" pitchFamily="49" charset="0"/>
                <a:ea typeface="Calibri" panose="020F0502020204030204" pitchFamily="34" charset="0"/>
                <a:cs typeface="Times New Roman" panose="02020603050405020304" pitchFamily="18" charset="0"/>
              </a:rPr>
              <a:t>allQuestion.list</a:t>
            </a:r>
            <a:r>
              <a:rPr lang="en-US" sz="1400" dirty="0">
                <a:latin typeface="Menlo" panose="020B0609030804020204" pitchFamily="49" charset="0"/>
                <a:ea typeface="Calibri" panose="020F0502020204030204" pitchFamily="34" charset="0"/>
                <a:cs typeface="Times New Roman" panose="02020603050405020304" pitchFamily="18" charset="0"/>
              </a:rPr>
              <a:t>[</a:t>
            </a:r>
            <a:r>
              <a:rPr lang="en-US" sz="1400" dirty="0" err="1">
                <a:latin typeface="Menlo" panose="020B0609030804020204" pitchFamily="49" charset="0"/>
                <a:ea typeface="Calibri" panose="020F0502020204030204" pitchFamily="34" charset="0"/>
                <a:cs typeface="Times New Roman" panose="02020603050405020304" pitchFamily="18" charset="0"/>
              </a:rPr>
              <a:t>questionNumber</a:t>
            </a:r>
            <a:r>
              <a:rPr lang="en-US" sz="1400" dirty="0">
                <a:latin typeface="Menlo" panose="020B0609030804020204" pitchFamily="49" charset="0"/>
                <a:ea typeface="Calibri" panose="020F0502020204030204" pitchFamily="34" charset="0"/>
                <a:cs typeface="Times New Roman" panose="02020603050405020304" pitchFamily="18" charset="0"/>
              </a:rPr>
              <a:t>].</a:t>
            </a:r>
            <a:r>
              <a:rPr lang="en-US" sz="1400" dirty="0" err="1">
                <a:latin typeface="Menlo" panose="020B0609030804020204" pitchFamily="49" charset="0"/>
                <a:ea typeface="Calibri" panose="020F0502020204030204" pitchFamily="34" charset="0"/>
                <a:cs typeface="Times New Roman" panose="02020603050405020304" pitchFamily="18" charset="0"/>
              </a:rPr>
              <a:t>questiontext</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1400" dirty="0">
                <a:latin typeface="Menlo" panose="020B0609030804020204" pitchFamily="49" charset="0"/>
                <a:ea typeface="Calibri" panose="020F0502020204030204" pitchFamily="34" charset="0"/>
                <a:cs typeface="Times New Roman" panose="02020603050405020304" pitchFamily="18" charset="0"/>
              </a:rPr>
              <a:t>    }</a:t>
            </a:r>
            <a:endParaRPr lang="tr-TR" sz="14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r>
              <a:rPr lang="en-US" sz="1400" dirty="0">
                <a:latin typeface="Menlo" panose="020B0609030804020204" pitchFamily="49" charset="0"/>
                <a:ea typeface="Calibri" panose="020F0502020204030204" pitchFamily="34" charset="0"/>
                <a:cs typeface="Times New Roman" panose="02020603050405020304" pitchFamily="18" charset="0"/>
              </a:rPr>
              <a:t>}</a:t>
            </a:r>
            <a:endParaRPr lang="tr-TR" sz="1400" b="1" dirty="0"/>
          </a:p>
        </p:txBody>
      </p:sp>
      <p:sp>
        <p:nvSpPr>
          <p:cNvPr id="5" name="Rectangle 4">
            <a:extLst>
              <a:ext uri="{FF2B5EF4-FFF2-40B4-BE49-F238E27FC236}">
                <a16:creationId xmlns:a16="http://schemas.microsoft.com/office/drawing/2014/main" id="{A6DC16F7-C6DC-CB46-B460-B47C0453A35B}"/>
              </a:ext>
            </a:extLst>
          </p:cNvPr>
          <p:cNvSpPr/>
          <p:nvPr/>
        </p:nvSpPr>
        <p:spPr>
          <a:xfrm>
            <a:off x="5549900" y="33377"/>
            <a:ext cx="6096000" cy="6878806"/>
          </a:xfrm>
          <a:prstGeom prst="rect">
            <a:avLst/>
          </a:prstGeom>
        </p:spPr>
        <p:txBody>
          <a:bodyPr>
            <a:spAutoFit/>
          </a:bodyPr>
          <a:lstStyle/>
          <a:p>
            <a:pPr algn="ctr">
              <a:spcAft>
                <a:spcPts val="0"/>
              </a:spcAft>
            </a:pPr>
            <a:r>
              <a:rPr lang="tr-TR" sz="900" b="1" u="sng" dirty="0" err="1">
                <a:effectLst/>
                <a:latin typeface="Calibri" panose="020F0502020204030204" pitchFamily="34" charset="0"/>
                <a:ea typeface="Calibri" panose="020F0502020204030204" pitchFamily="34" charset="0"/>
                <a:cs typeface="Times New Roman" panose="02020603050405020304" pitchFamily="18" charset="0"/>
              </a:rPr>
              <a:t>QuestionBank.swift</a:t>
            </a:r>
            <a:r>
              <a:rPr lang="tr-TR" sz="900" b="1" u="none" strike="noStrike" dirty="0">
                <a:effectLst/>
                <a:latin typeface="Calibri" panose="020F0502020204030204" pitchFamily="34"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b="1" dirty="0">
                <a:latin typeface="Menlo" panose="020B0609030804020204" pitchFamily="49" charset="0"/>
                <a:ea typeface="Calibri" panose="020F0502020204030204" pitchFamily="34" charset="0"/>
                <a:cs typeface="Times New Roman" panose="02020603050405020304" pitchFamily="18" charset="0"/>
              </a:rPr>
              <a:t>import</a:t>
            </a:r>
            <a:r>
              <a:rPr lang="en-US" sz="900" dirty="0">
                <a:latin typeface="Menlo" panose="020B0609030804020204" pitchFamily="49" charset="0"/>
                <a:ea typeface="Calibri" panose="020F0502020204030204" pitchFamily="34" charset="0"/>
                <a:cs typeface="Times New Roman" panose="02020603050405020304" pitchFamily="18" charset="0"/>
              </a:rPr>
              <a:t> Foundation</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b="1" dirty="0">
                <a:latin typeface="Menlo" panose="020B0609030804020204" pitchFamily="49" charset="0"/>
                <a:ea typeface="Calibri" panose="020F0502020204030204" pitchFamily="34" charset="0"/>
                <a:cs typeface="Times New Roman" panose="02020603050405020304" pitchFamily="18" charset="0"/>
              </a:rPr>
              <a:t>class</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QuestionBank</a:t>
            </a: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b="1" dirty="0" err="1">
                <a:latin typeface="Menlo" panose="020B0609030804020204" pitchFamily="49" charset="0"/>
                <a:ea typeface="Calibri" panose="020F0502020204030204" pitchFamily="34" charset="0"/>
                <a:cs typeface="Times New Roman" panose="02020603050405020304" pitchFamily="18" charset="0"/>
              </a:rPr>
              <a:t>var</a:t>
            </a:r>
            <a:r>
              <a:rPr lang="en-US" sz="900" dirty="0">
                <a:latin typeface="Menlo" panose="020B0609030804020204" pitchFamily="49" charset="0"/>
                <a:ea typeface="Calibri" panose="020F0502020204030204" pitchFamily="34" charset="0"/>
                <a:cs typeface="Times New Roman" panose="02020603050405020304" pitchFamily="18" charset="0"/>
              </a:rPr>
              <a:t> list = [Question]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b="1" dirty="0" err="1">
                <a:latin typeface="Menlo" panose="020B0609030804020204" pitchFamily="49" charset="0"/>
                <a:ea typeface="Calibri" panose="020F0502020204030204" pitchFamily="34" charset="0"/>
                <a:cs typeface="Times New Roman" panose="02020603050405020304" pitchFamily="18" charset="0"/>
              </a:rPr>
              <a:t>init</a:t>
            </a: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 Mustafa Kemal Atatürk 1881' de </a:t>
            </a:r>
            <a:r>
              <a:rPr lang="en-US" sz="900" dirty="0" err="1">
                <a:latin typeface="Menlo" panose="020B0609030804020204" pitchFamily="49" charset="0"/>
                <a:ea typeface="Calibri" panose="020F0502020204030204" pitchFamily="34" charset="0"/>
                <a:cs typeface="Times New Roman" panose="02020603050405020304" pitchFamily="18" charset="0"/>
              </a:rPr>
              <a:t>doğmuştur</a:t>
            </a:r>
            <a:r>
              <a:rPr lang="en-US" sz="900" dirty="0">
                <a:latin typeface="Menlo" panose="020B0609030804020204" pitchFamily="49" charset="0"/>
                <a:ea typeface="Calibri" panose="020F0502020204030204" pitchFamily="34" charset="0"/>
                <a:cs typeface="Times New Roman" panose="02020603050405020304" pitchFamily="18" charset="0"/>
              </a:rPr>
              <a:t>. ", answer: </a:t>
            </a:r>
            <a:r>
              <a:rPr lang="en-US" sz="900" b="1" dirty="0">
                <a:latin typeface="Menlo" panose="020B0609030804020204" pitchFamily="49" charset="0"/>
                <a:ea typeface="Calibri" panose="020F0502020204030204" pitchFamily="34" charset="0"/>
                <a:cs typeface="Times New Roman" panose="02020603050405020304" pitchFamily="18" charset="0"/>
              </a:rPr>
              <a:t>true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FenerbahçeSporKlubünün</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renkleri</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sarıkırmızıdır</a:t>
            </a:r>
            <a:r>
              <a:rPr lang="en-US" sz="900" dirty="0">
                <a:latin typeface="Menlo" panose="020B0609030804020204" pitchFamily="49" charset="0"/>
                <a:ea typeface="Calibri" panose="020F0502020204030204" pitchFamily="34" charset="0"/>
                <a:cs typeface="Times New Roman" panose="02020603050405020304" pitchFamily="18" charset="0"/>
              </a:rPr>
              <a:t>.", answer: </a:t>
            </a:r>
            <a:r>
              <a:rPr lang="en-US" sz="900" b="1" dirty="0">
                <a:latin typeface="Menlo" panose="020B0609030804020204" pitchFamily="49" charset="0"/>
                <a:ea typeface="Calibri" panose="020F0502020204030204" pitchFamily="34" charset="0"/>
                <a:cs typeface="Times New Roman" panose="02020603050405020304" pitchFamily="18" charset="0"/>
              </a:rPr>
              <a:t>false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"TürkiyeBüyükMilletMeclisi23 Nisan 1923'teaçılmıştır.", answer: </a:t>
            </a:r>
            <a:r>
              <a:rPr lang="en-US" sz="900" b="1" dirty="0">
                <a:latin typeface="Menlo" panose="020B0609030804020204" pitchFamily="49" charset="0"/>
                <a:ea typeface="Calibri" panose="020F0502020204030204" pitchFamily="34" charset="0"/>
                <a:cs typeface="Times New Roman" panose="02020603050405020304" pitchFamily="18" charset="0"/>
              </a:rPr>
              <a:t>true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"Bir </a:t>
            </a:r>
            <a:r>
              <a:rPr lang="en-US" sz="900" dirty="0" err="1">
                <a:latin typeface="Menlo" panose="020B0609030804020204" pitchFamily="49" charset="0"/>
                <a:ea typeface="Calibri" panose="020F0502020204030204" pitchFamily="34" charset="0"/>
                <a:cs typeface="Times New Roman" panose="02020603050405020304" pitchFamily="18" charset="0"/>
              </a:rPr>
              <a:t>yıl</a:t>
            </a:r>
            <a:r>
              <a:rPr lang="en-US" sz="900" dirty="0">
                <a:latin typeface="Menlo" panose="020B0609030804020204" pitchFamily="49" charset="0"/>
                <a:ea typeface="Calibri" panose="020F0502020204030204" pitchFamily="34" charset="0"/>
                <a:cs typeface="Times New Roman" panose="02020603050405020304" pitchFamily="18" charset="0"/>
              </a:rPr>
              <a:t> 365 </a:t>
            </a:r>
            <a:r>
              <a:rPr lang="en-US" sz="900" dirty="0" err="1">
                <a:latin typeface="Menlo" panose="020B0609030804020204" pitchFamily="49" charset="0"/>
                <a:ea typeface="Calibri" panose="020F0502020204030204" pitchFamily="34" charset="0"/>
                <a:cs typeface="Times New Roman" panose="02020603050405020304" pitchFamily="18" charset="0"/>
              </a:rPr>
              <a:t>gündür</a:t>
            </a:r>
            <a:r>
              <a:rPr lang="en-US" sz="900" dirty="0">
                <a:latin typeface="Menlo" panose="020B0609030804020204" pitchFamily="49" charset="0"/>
                <a:ea typeface="Calibri" panose="020F0502020204030204" pitchFamily="34" charset="0"/>
                <a:cs typeface="Times New Roman" panose="02020603050405020304" pitchFamily="18" charset="0"/>
              </a:rPr>
              <a:t>.", answer: </a:t>
            </a:r>
            <a:r>
              <a:rPr lang="en-US" sz="900" b="1" dirty="0">
                <a:latin typeface="Menlo" panose="020B0609030804020204" pitchFamily="49" charset="0"/>
                <a:ea typeface="Calibri" panose="020F0502020204030204" pitchFamily="34" charset="0"/>
                <a:cs typeface="Times New Roman" panose="02020603050405020304" pitchFamily="18" charset="0"/>
              </a:rPr>
              <a:t>true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"2020 </a:t>
            </a:r>
            <a:r>
              <a:rPr lang="en-US" sz="900" dirty="0" err="1">
                <a:latin typeface="Menlo" panose="020B0609030804020204" pitchFamily="49" charset="0"/>
                <a:ea typeface="Calibri" panose="020F0502020204030204" pitchFamily="34" charset="0"/>
                <a:cs typeface="Times New Roman" panose="02020603050405020304" pitchFamily="18" charset="0"/>
              </a:rPr>
              <a:t>yılı</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felaketlerle</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geçmiştir</a:t>
            </a:r>
            <a:r>
              <a:rPr lang="en-US" sz="900" dirty="0">
                <a:latin typeface="Menlo" panose="020B0609030804020204" pitchFamily="49" charset="0"/>
                <a:ea typeface="Calibri" panose="020F0502020204030204" pitchFamily="34" charset="0"/>
                <a:cs typeface="Times New Roman" panose="02020603050405020304" pitchFamily="18" charset="0"/>
              </a:rPr>
              <a:t>", answer: </a:t>
            </a:r>
            <a:r>
              <a:rPr lang="en-US" sz="900" b="1" dirty="0">
                <a:latin typeface="Menlo" panose="020B0609030804020204" pitchFamily="49" charset="0"/>
                <a:ea typeface="Calibri" panose="020F0502020204030204" pitchFamily="34" charset="0"/>
                <a:cs typeface="Times New Roman" panose="02020603050405020304" pitchFamily="18" charset="0"/>
              </a:rPr>
              <a:t>true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"Amerika </a:t>
            </a:r>
            <a:r>
              <a:rPr lang="en-US" sz="900" dirty="0" err="1">
                <a:latin typeface="Menlo" panose="020B0609030804020204" pitchFamily="49" charset="0"/>
                <a:ea typeface="Calibri" panose="020F0502020204030204" pitchFamily="34" charset="0"/>
                <a:cs typeface="Times New Roman" panose="02020603050405020304" pitchFamily="18" charset="0"/>
              </a:rPr>
              <a:t>Devlet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başkanı</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VlademirPutindir</a:t>
            </a:r>
            <a:r>
              <a:rPr lang="en-US" sz="900" dirty="0">
                <a:latin typeface="Menlo" panose="020B0609030804020204" pitchFamily="49" charset="0"/>
                <a:ea typeface="Calibri" panose="020F0502020204030204" pitchFamily="34" charset="0"/>
                <a:cs typeface="Times New Roman" panose="02020603050405020304" pitchFamily="18" charset="0"/>
              </a:rPr>
              <a:t>.", answer: </a:t>
            </a:r>
            <a:r>
              <a:rPr lang="en-US" sz="900" b="1" dirty="0">
                <a:latin typeface="Menlo" panose="020B0609030804020204" pitchFamily="49" charset="0"/>
                <a:ea typeface="Calibri" panose="020F0502020204030204" pitchFamily="34" charset="0"/>
                <a:cs typeface="Times New Roman" panose="02020603050405020304" pitchFamily="18" charset="0"/>
              </a:rPr>
              <a:t>false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Apple'ın</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kurucusu</a:t>
            </a:r>
            <a:r>
              <a:rPr lang="en-US" sz="900" dirty="0">
                <a:latin typeface="Menlo" panose="020B0609030804020204" pitchFamily="49" charset="0"/>
                <a:ea typeface="Calibri" panose="020F0502020204030204" pitchFamily="34" charset="0"/>
                <a:cs typeface="Times New Roman" panose="02020603050405020304" pitchFamily="18" charset="0"/>
              </a:rPr>
              <a:t> Steve </a:t>
            </a:r>
            <a:r>
              <a:rPr lang="en-US" sz="900" dirty="0" err="1">
                <a:latin typeface="Menlo" panose="020B0609030804020204" pitchFamily="49" charset="0"/>
                <a:ea typeface="Calibri" panose="020F0502020204030204" pitchFamily="34" charset="0"/>
                <a:cs typeface="Times New Roman" panose="02020603050405020304" pitchFamily="18" charset="0"/>
              </a:rPr>
              <a:t>Jobs'tır</a:t>
            </a:r>
            <a:r>
              <a:rPr lang="en-US" sz="900" dirty="0">
                <a:latin typeface="Menlo" panose="020B0609030804020204" pitchFamily="49" charset="0"/>
                <a:ea typeface="Calibri" panose="020F0502020204030204" pitchFamily="34" charset="0"/>
                <a:cs typeface="Times New Roman" panose="02020603050405020304" pitchFamily="18" charset="0"/>
              </a:rPr>
              <a:t>", answer: </a:t>
            </a:r>
            <a:r>
              <a:rPr lang="en-US" sz="900" b="1" dirty="0">
                <a:latin typeface="Menlo" panose="020B0609030804020204" pitchFamily="49" charset="0"/>
                <a:ea typeface="Calibri" panose="020F0502020204030204" pitchFamily="34" charset="0"/>
                <a:cs typeface="Times New Roman" panose="02020603050405020304" pitchFamily="18" charset="0"/>
              </a:rPr>
              <a:t>true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En</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büyük</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devlet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Çin'dir</a:t>
            </a:r>
            <a:r>
              <a:rPr lang="en-US" sz="900" dirty="0">
                <a:latin typeface="Menlo" panose="020B0609030804020204" pitchFamily="49" charset="0"/>
                <a:ea typeface="Calibri" panose="020F0502020204030204" pitchFamily="34" charset="0"/>
                <a:cs typeface="Times New Roman" panose="02020603050405020304" pitchFamily="18" charset="0"/>
              </a:rPr>
              <a:t>.", answer: </a:t>
            </a:r>
            <a:r>
              <a:rPr lang="en-US" sz="900" b="1" dirty="0">
                <a:latin typeface="Menlo" panose="020B0609030804020204" pitchFamily="49" charset="0"/>
                <a:ea typeface="Calibri" panose="020F0502020204030204" pitchFamily="34" charset="0"/>
                <a:cs typeface="Times New Roman" panose="02020603050405020304" pitchFamily="18" charset="0"/>
              </a:rPr>
              <a:t>false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"Bir ay 30 </a:t>
            </a:r>
            <a:r>
              <a:rPr lang="en-US" sz="900" dirty="0" err="1">
                <a:latin typeface="Menlo" panose="020B0609030804020204" pitchFamily="49" charset="0"/>
                <a:ea typeface="Calibri" panose="020F0502020204030204" pitchFamily="34" charset="0"/>
                <a:cs typeface="Times New Roman" panose="02020603050405020304" pitchFamily="18" charset="0"/>
              </a:rPr>
              <a:t>gündür</a:t>
            </a:r>
            <a:r>
              <a:rPr lang="en-US" sz="900" dirty="0">
                <a:latin typeface="Menlo" panose="020B0609030804020204" pitchFamily="49" charset="0"/>
                <a:ea typeface="Calibri" panose="020F0502020204030204" pitchFamily="34" charset="0"/>
                <a:cs typeface="Times New Roman" panose="02020603050405020304" pitchFamily="18" charset="0"/>
              </a:rPr>
              <a:t>", answer: </a:t>
            </a:r>
            <a:r>
              <a:rPr lang="en-US" sz="900" b="1" dirty="0">
                <a:latin typeface="Menlo" panose="020B0609030804020204" pitchFamily="49" charset="0"/>
                <a:ea typeface="Calibri" panose="020F0502020204030204" pitchFamily="34" charset="0"/>
                <a:cs typeface="Times New Roman" panose="02020603050405020304" pitchFamily="18" charset="0"/>
              </a:rPr>
              <a:t>true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Türkiye'nin</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nufüsu</a:t>
            </a:r>
            <a:r>
              <a:rPr lang="en-US" sz="900" dirty="0">
                <a:latin typeface="Menlo" panose="020B0609030804020204" pitchFamily="49" charset="0"/>
                <a:ea typeface="Calibri" panose="020F0502020204030204" pitchFamily="34" charset="0"/>
                <a:cs typeface="Times New Roman" panose="02020603050405020304" pitchFamily="18" charset="0"/>
              </a:rPr>
              <a:t> 83 </a:t>
            </a:r>
            <a:r>
              <a:rPr lang="en-US" sz="900" dirty="0" err="1">
                <a:latin typeface="Menlo" panose="020B0609030804020204" pitchFamily="49" charset="0"/>
                <a:ea typeface="Calibri" panose="020F0502020204030204" pitchFamily="34" charset="0"/>
                <a:cs typeface="Times New Roman" panose="02020603050405020304" pitchFamily="18" charset="0"/>
              </a:rPr>
              <a:t>milyondur</a:t>
            </a:r>
            <a:r>
              <a:rPr lang="en-US" sz="900" dirty="0">
                <a:latin typeface="Menlo" panose="020B0609030804020204" pitchFamily="49" charset="0"/>
                <a:ea typeface="Calibri" panose="020F0502020204030204" pitchFamily="34" charset="0"/>
                <a:cs typeface="Times New Roman" panose="02020603050405020304" pitchFamily="18" charset="0"/>
              </a:rPr>
              <a:t>.", answer: </a:t>
            </a:r>
            <a:r>
              <a:rPr lang="en-US" sz="900" b="1" dirty="0">
                <a:latin typeface="Menlo" panose="020B0609030804020204" pitchFamily="49" charset="0"/>
                <a:ea typeface="Calibri" panose="020F0502020204030204" pitchFamily="34" charset="0"/>
                <a:cs typeface="Times New Roman" panose="02020603050405020304" pitchFamily="18" charset="0"/>
              </a:rPr>
              <a:t>true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Dünyanın</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uydusu</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güneştir</a:t>
            </a:r>
            <a:r>
              <a:rPr lang="en-US" sz="900" dirty="0">
                <a:latin typeface="Menlo" panose="020B0609030804020204" pitchFamily="49" charset="0"/>
                <a:ea typeface="Calibri" panose="020F0502020204030204" pitchFamily="34" charset="0"/>
                <a:cs typeface="Times New Roman" panose="02020603050405020304" pitchFamily="18" charset="0"/>
              </a:rPr>
              <a:t>. ", answer: </a:t>
            </a:r>
            <a:r>
              <a:rPr lang="en-US" sz="900" b="1" dirty="0">
                <a:latin typeface="Menlo" panose="020B0609030804020204" pitchFamily="49" charset="0"/>
                <a:ea typeface="Calibri" panose="020F0502020204030204" pitchFamily="34" charset="0"/>
                <a:cs typeface="Times New Roman" panose="02020603050405020304" pitchFamily="18" charset="0"/>
              </a:rPr>
              <a:t>false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Beşiktaş</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Uefa</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Kupasını</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kazanmıştır</a:t>
            </a:r>
            <a:r>
              <a:rPr lang="en-US" sz="900" dirty="0">
                <a:latin typeface="Menlo" panose="020B0609030804020204" pitchFamily="49" charset="0"/>
                <a:ea typeface="Calibri" panose="020F0502020204030204" pitchFamily="34" charset="0"/>
                <a:cs typeface="Times New Roman" panose="02020603050405020304" pitchFamily="18" charset="0"/>
              </a:rPr>
              <a:t>.", answer: </a:t>
            </a:r>
            <a:r>
              <a:rPr lang="en-US" sz="900" b="1" dirty="0">
                <a:latin typeface="Menlo" panose="020B0609030804020204" pitchFamily="49" charset="0"/>
                <a:ea typeface="Calibri" panose="020F0502020204030204" pitchFamily="34" charset="0"/>
                <a:cs typeface="Times New Roman" panose="02020603050405020304" pitchFamily="18" charset="0"/>
              </a:rPr>
              <a:t>false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Youtube</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en</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iyi</a:t>
            </a:r>
            <a:r>
              <a:rPr lang="en-US" sz="900" dirty="0">
                <a:latin typeface="Menlo" panose="020B0609030804020204" pitchFamily="49" charset="0"/>
                <a:ea typeface="Calibri" panose="020F0502020204030204" pitchFamily="34" charset="0"/>
                <a:cs typeface="Times New Roman" panose="02020603050405020304" pitchFamily="18" charset="0"/>
              </a:rPr>
              <a:t> video </a:t>
            </a:r>
            <a:r>
              <a:rPr lang="en-US" sz="900" dirty="0" err="1">
                <a:latin typeface="Menlo" panose="020B0609030804020204" pitchFamily="49" charset="0"/>
                <a:ea typeface="Calibri" panose="020F0502020204030204" pitchFamily="34" charset="0"/>
                <a:cs typeface="Times New Roman" panose="02020603050405020304" pitchFamily="18" charset="0"/>
              </a:rPr>
              <a:t>paylaşım</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sitesidir</a:t>
            </a:r>
            <a:r>
              <a:rPr lang="en-US" sz="900" dirty="0">
                <a:latin typeface="Menlo" panose="020B0609030804020204" pitchFamily="49" charset="0"/>
                <a:ea typeface="Calibri" panose="020F0502020204030204" pitchFamily="34" charset="0"/>
                <a:cs typeface="Times New Roman" panose="02020603050405020304" pitchFamily="18" charset="0"/>
              </a:rPr>
              <a:t>. ", answer: </a:t>
            </a:r>
            <a:r>
              <a:rPr lang="en-US" sz="900" b="1" dirty="0">
                <a:latin typeface="Menlo" panose="020B0609030804020204" pitchFamily="49" charset="0"/>
                <a:ea typeface="Calibri" panose="020F0502020204030204" pitchFamily="34" charset="0"/>
                <a:cs typeface="Times New Roman" panose="02020603050405020304" pitchFamily="18" charset="0"/>
              </a:rPr>
              <a:t>true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"Corona </a:t>
            </a:r>
            <a:r>
              <a:rPr lang="en-US" sz="900" dirty="0" err="1">
                <a:latin typeface="Menlo" panose="020B0609030804020204" pitchFamily="49" charset="0"/>
                <a:ea typeface="Calibri" panose="020F0502020204030204" pitchFamily="34" charset="0"/>
                <a:cs typeface="Times New Roman" panose="02020603050405020304" pitchFamily="18" charset="0"/>
              </a:rPr>
              <a:t>virüsu</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Çin'den</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yayılmıştır</a:t>
            </a:r>
            <a:r>
              <a:rPr lang="en-US" sz="900" dirty="0">
                <a:latin typeface="Menlo" panose="020B0609030804020204" pitchFamily="49" charset="0"/>
                <a:ea typeface="Calibri" panose="020F0502020204030204" pitchFamily="34" charset="0"/>
                <a:cs typeface="Times New Roman" panose="02020603050405020304" pitchFamily="18" charset="0"/>
              </a:rPr>
              <a:t>.", answer: </a:t>
            </a:r>
            <a:r>
              <a:rPr lang="en-US" sz="900" b="1" dirty="0">
                <a:latin typeface="Menlo" panose="020B0609030804020204" pitchFamily="49" charset="0"/>
                <a:ea typeface="Calibri" panose="020F0502020204030204" pitchFamily="34" charset="0"/>
                <a:cs typeface="Times New Roman" panose="02020603050405020304" pitchFamily="18" charset="0"/>
              </a:rPr>
              <a:t>true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İstiklal</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Marşı'mızı</a:t>
            </a:r>
            <a:r>
              <a:rPr lang="en-US" sz="900" dirty="0">
                <a:latin typeface="Menlo" panose="020B0609030804020204" pitchFamily="49" charset="0"/>
                <a:ea typeface="Calibri" panose="020F0502020204030204" pitchFamily="34" charset="0"/>
                <a:cs typeface="Times New Roman" panose="02020603050405020304" pitchFamily="18" charset="0"/>
              </a:rPr>
              <a:t> Mehmet Akif </a:t>
            </a:r>
            <a:r>
              <a:rPr lang="en-US" sz="900" dirty="0" err="1">
                <a:latin typeface="Menlo" panose="020B0609030804020204" pitchFamily="49" charset="0"/>
                <a:ea typeface="Calibri" panose="020F0502020204030204" pitchFamily="34" charset="0"/>
                <a:cs typeface="Times New Roman" panose="02020603050405020304" pitchFamily="18" charset="0"/>
              </a:rPr>
              <a:t>Ersoy</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yazmıştır</a:t>
            </a:r>
            <a:r>
              <a:rPr lang="en-US" sz="900" dirty="0">
                <a:latin typeface="Menlo" panose="020B0609030804020204" pitchFamily="49" charset="0"/>
                <a:ea typeface="Calibri" panose="020F0502020204030204" pitchFamily="34" charset="0"/>
                <a:cs typeface="Times New Roman" panose="02020603050405020304" pitchFamily="18" charset="0"/>
              </a:rPr>
              <a:t>. ", answer: </a:t>
            </a:r>
            <a:r>
              <a:rPr lang="en-US" sz="900" b="1" dirty="0">
                <a:latin typeface="Menlo" panose="020B0609030804020204" pitchFamily="49" charset="0"/>
                <a:ea typeface="Calibri" panose="020F0502020204030204" pitchFamily="34" charset="0"/>
                <a:cs typeface="Times New Roman" panose="02020603050405020304" pitchFamily="18" charset="0"/>
              </a:rPr>
              <a:t>true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Fenerbahçe'nin</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teknik</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direktörü</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Fatih</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TERİM'dir</a:t>
            </a:r>
            <a:r>
              <a:rPr lang="en-US" sz="900" dirty="0">
                <a:latin typeface="Menlo" panose="020B0609030804020204" pitchFamily="49" charset="0"/>
                <a:ea typeface="Calibri" panose="020F0502020204030204" pitchFamily="34" charset="0"/>
                <a:cs typeface="Times New Roman" panose="02020603050405020304" pitchFamily="18" charset="0"/>
              </a:rPr>
              <a:t>.", answer: </a:t>
            </a:r>
            <a:r>
              <a:rPr lang="en-US" sz="900" b="1" dirty="0">
                <a:latin typeface="Menlo" panose="020B0609030804020204" pitchFamily="49" charset="0"/>
                <a:ea typeface="Calibri" panose="020F0502020204030204" pitchFamily="34" charset="0"/>
                <a:cs typeface="Times New Roman" panose="02020603050405020304" pitchFamily="18" charset="0"/>
              </a:rPr>
              <a:t>false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err="1">
                <a:latin typeface="Menlo" panose="020B0609030804020204" pitchFamily="49" charset="0"/>
                <a:ea typeface="Calibri" panose="020F0502020204030204" pitchFamily="34" charset="0"/>
                <a:cs typeface="Times New Roman" panose="02020603050405020304" pitchFamily="18" charset="0"/>
              </a:rPr>
              <a:t>list.append</a:t>
            </a:r>
            <a:r>
              <a:rPr lang="en-US" sz="900" dirty="0">
                <a:latin typeface="Menlo" panose="020B0609030804020204" pitchFamily="49" charset="0"/>
                <a:ea typeface="Calibri" panose="020F0502020204030204" pitchFamily="34" charset="0"/>
                <a:cs typeface="Times New Roman" panose="02020603050405020304" pitchFamily="18" charset="0"/>
              </a:rPr>
              <a:t>(Question(</a:t>
            </a:r>
            <a:r>
              <a:rPr lang="en-US" sz="900" dirty="0" err="1">
                <a:latin typeface="Menlo" panose="020B0609030804020204" pitchFamily="49" charset="0"/>
                <a:ea typeface="Calibri" panose="020F0502020204030204" pitchFamily="34" charset="0"/>
                <a:cs typeface="Times New Roman" panose="02020603050405020304" pitchFamily="18" charset="0"/>
              </a:rPr>
              <a:t>questiontext</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Twicth</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bir</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sosyal</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medya</a:t>
            </a:r>
            <a:r>
              <a:rPr lang="en-US" sz="900" dirty="0">
                <a:latin typeface="Menlo" panose="020B0609030804020204" pitchFamily="49" charset="0"/>
                <a:ea typeface="Calibri" panose="020F0502020204030204" pitchFamily="34" charset="0"/>
                <a:cs typeface="Times New Roman" panose="02020603050405020304" pitchFamily="18" charset="0"/>
              </a:rPr>
              <a:t> </a:t>
            </a:r>
            <a:r>
              <a:rPr lang="en-US" sz="900" dirty="0" err="1">
                <a:latin typeface="Menlo" panose="020B0609030804020204" pitchFamily="49" charset="0"/>
                <a:ea typeface="Calibri" panose="020F0502020204030204" pitchFamily="34" charset="0"/>
                <a:cs typeface="Times New Roman" panose="02020603050405020304" pitchFamily="18" charset="0"/>
              </a:rPr>
              <a:t>platformudur</a:t>
            </a:r>
            <a:r>
              <a:rPr lang="en-US" sz="900" dirty="0">
                <a:latin typeface="Menlo" panose="020B0609030804020204" pitchFamily="49" charset="0"/>
                <a:ea typeface="Calibri" panose="020F0502020204030204" pitchFamily="34" charset="0"/>
                <a:cs typeface="Times New Roman" panose="02020603050405020304" pitchFamily="18" charset="0"/>
              </a:rPr>
              <a:t>. ", answer: </a:t>
            </a:r>
            <a:r>
              <a:rPr lang="en-US" sz="900" b="1" dirty="0">
                <a:latin typeface="Menlo" panose="020B0609030804020204" pitchFamily="49" charset="0"/>
                <a:ea typeface="Calibri" panose="020F0502020204030204" pitchFamily="34" charset="0"/>
                <a:cs typeface="Times New Roman" panose="02020603050405020304" pitchFamily="18" charset="0"/>
              </a:rPr>
              <a:t>false</a:t>
            </a:r>
            <a:r>
              <a:rPr lang="en-US" sz="900" dirty="0">
                <a:latin typeface="Menlo" panose="020B0609030804020204" pitchFamily="49" charset="0"/>
                <a:ea typeface="Calibri" panose="020F0502020204030204" pitchFamily="34" charset="0"/>
                <a:cs typeface="Times New Roman" panose="02020603050405020304" pitchFamily="18" charset="0"/>
              </a:rPr>
              <a:t>))</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Helvetica" pitchFamily="2" charset="0"/>
                <a:ea typeface="Calibri" panose="020F0502020204030204" pitchFamily="34" charset="0"/>
                <a:cs typeface="Helvetica" pitchFamily="2" charset="0"/>
              </a:rPr>
              <a:t>	</a:t>
            </a:r>
            <a:endParaRPr lang="tr-TR" sz="900"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sz="900" dirty="0">
                <a:latin typeface="Menlo" panose="020B0609030804020204" pitchFamily="49" charset="0"/>
                <a:ea typeface="Calibri" panose="020F0502020204030204" pitchFamily="34" charset="0"/>
                <a:cs typeface="Times New Roman" panose="02020603050405020304" pitchFamily="18" charset="0"/>
              </a:rPr>
              <a:t>    }     }</a:t>
            </a:r>
            <a:endParaRPr lang="tr-TR" sz="9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0435719"/>
      </p:ext>
    </p:extLst>
  </p:cSld>
  <p:clrMapOvr>
    <a:masterClrMapping/>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CA446A0-F77A-F641-82D0-7ED69AA27775}"/>
              </a:ext>
            </a:extLst>
          </p:cNvPr>
          <p:cNvSpPr/>
          <p:nvPr/>
        </p:nvSpPr>
        <p:spPr>
          <a:xfrm>
            <a:off x="3048000" y="843677"/>
            <a:ext cx="6096000" cy="5170646"/>
          </a:xfrm>
          <a:prstGeom prst="rect">
            <a:avLst/>
          </a:prstGeom>
        </p:spPr>
        <p:txBody>
          <a:bodyPr>
            <a:spAutoFit/>
          </a:bodyPr>
          <a:lstStyle/>
          <a:p>
            <a:pPr algn="ctr">
              <a:spcAft>
                <a:spcPts val="0"/>
              </a:spcAft>
            </a:pPr>
            <a:r>
              <a:rPr lang="tr-TR" sz="2400" b="1" u="sng" dirty="0" err="1">
                <a:effectLst/>
                <a:latin typeface="Calibri" panose="020F0502020204030204" pitchFamily="34" charset="0"/>
                <a:ea typeface="Calibri" panose="020F0502020204030204" pitchFamily="34" charset="0"/>
                <a:cs typeface="Times New Roman" panose="02020603050405020304" pitchFamily="18" charset="0"/>
              </a:rPr>
              <a:t>Question.swift</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r>
              <a:rPr lang="tr-TR" b="1" dirty="0">
                <a:latin typeface="Calibri" panose="020F0502020204030204" pitchFamily="34" charset="0"/>
                <a:ea typeface="Calibri" panose="020F0502020204030204" pitchFamily="34" charset="0"/>
                <a:cs typeface="Times New Roman" panose="02020603050405020304" pitchFamily="18" charset="0"/>
              </a:rPr>
              <a:t> </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pPr>
            <a:r>
              <a:rPr lang="tr-TR" b="1" dirty="0">
                <a:latin typeface="Calibri" panose="020F0502020204030204" pitchFamily="34" charset="0"/>
                <a:ea typeface="Calibri" panose="020F0502020204030204" pitchFamily="34" charset="0"/>
                <a:cs typeface="Times New Roman" panose="02020603050405020304" pitchFamily="18" charset="0"/>
              </a:rPr>
              <a:t> </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b="1" dirty="0">
                <a:latin typeface="Menlo" panose="020B0609030804020204" pitchFamily="49" charset="0"/>
                <a:ea typeface="Calibri" panose="020F0502020204030204" pitchFamily="34" charset="0"/>
                <a:cs typeface="Times New Roman" panose="02020603050405020304" pitchFamily="18" charset="0"/>
              </a:rPr>
              <a:t>import</a:t>
            </a:r>
            <a:r>
              <a:rPr lang="en-US" dirty="0">
                <a:latin typeface="Menlo" panose="020B0609030804020204" pitchFamily="49" charset="0"/>
                <a:ea typeface="Calibri" panose="020F0502020204030204" pitchFamily="34" charset="0"/>
                <a:cs typeface="Times New Roman" panose="02020603050405020304" pitchFamily="18" charset="0"/>
              </a:rPr>
              <a:t> Foundation</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Helvetica" pitchFamily="2" charset="0"/>
                <a:ea typeface="Calibri" panose="020F0502020204030204" pitchFamily="34" charset="0"/>
                <a:cs typeface="Helvetica" pitchFamily="2" charset="0"/>
              </a:rPr>
              <a:t> </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Helvetica" pitchFamily="2" charset="0"/>
                <a:ea typeface="Calibri" panose="020F0502020204030204" pitchFamily="34" charset="0"/>
                <a:cs typeface="Helvetica" pitchFamily="2" charset="0"/>
              </a:rPr>
              <a:t> </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b="1" dirty="0">
                <a:latin typeface="Menlo" panose="020B0609030804020204" pitchFamily="49" charset="0"/>
                <a:ea typeface="Calibri" panose="020F0502020204030204" pitchFamily="34" charset="0"/>
                <a:cs typeface="Times New Roman" panose="02020603050405020304" pitchFamily="18" charset="0"/>
              </a:rPr>
              <a:t>class</a:t>
            </a:r>
            <a:r>
              <a:rPr lang="en-US" dirty="0">
                <a:latin typeface="Menlo" panose="020B0609030804020204" pitchFamily="49" charset="0"/>
                <a:ea typeface="Calibri" panose="020F0502020204030204" pitchFamily="34" charset="0"/>
                <a:cs typeface="Times New Roman" panose="02020603050405020304" pitchFamily="18" charset="0"/>
              </a:rPr>
              <a:t> Question {</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Menlo" panose="020B0609030804020204" pitchFamily="49" charset="0"/>
                <a:ea typeface="Calibri" panose="020F0502020204030204" pitchFamily="34" charset="0"/>
                <a:cs typeface="Times New Roman" panose="02020603050405020304" pitchFamily="18" charset="0"/>
              </a:rPr>
              <a:t>    </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Menlo" panose="020B0609030804020204" pitchFamily="49" charset="0"/>
                <a:ea typeface="Calibri" panose="020F0502020204030204" pitchFamily="34" charset="0"/>
                <a:cs typeface="Times New Roman" panose="02020603050405020304" pitchFamily="18" charset="0"/>
              </a:rPr>
              <a:t>    </a:t>
            </a:r>
            <a:r>
              <a:rPr lang="en-US" b="1" dirty="0" err="1">
                <a:latin typeface="Menlo" panose="020B0609030804020204" pitchFamily="49" charset="0"/>
                <a:ea typeface="Calibri" panose="020F0502020204030204" pitchFamily="34" charset="0"/>
                <a:cs typeface="Times New Roman" panose="02020603050405020304" pitchFamily="18" charset="0"/>
              </a:rPr>
              <a:t>var</a:t>
            </a:r>
            <a:r>
              <a:rPr lang="en-US" dirty="0">
                <a:latin typeface="Menlo" panose="020B0609030804020204" pitchFamily="49" charset="0"/>
                <a:ea typeface="Calibri" panose="020F0502020204030204" pitchFamily="34" charset="0"/>
                <a:cs typeface="Times New Roman" panose="02020603050405020304" pitchFamily="18" charset="0"/>
              </a:rPr>
              <a:t> </a:t>
            </a:r>
            <a:r>
              <a:rPr lang="en-US" dirty="0" err="1">
                <a:latin typeface="Menlo" panose="020B0609030804020204" pitchFamily="49" charset="0"/>
                <a:ea typeface="Calibri" panose="020F0502020204030204" pitchFamily="34" charset="0"/>
                <a:cs typeface="Times New Roman" panose="02020603050405020304" pitchFamily="18" charset="0"/>
              </a:rPr>
              <a:t>questiontext</a:t>
            </a:r>
            <a:r>
              <a:rPr lang="en-US" dirty="0">
                <a:latin typeface="Menlo" panose="020B0609030804020204" pitchFamily="49" charset="0"/>
                <a:ea typeface="Calibri" panose="020F0502020204030204" pitchFamily="34" charset="0"/>
                <a:cs typeface="Times New Roman" panose="02020603050405020304" pitchFamily="18" charset="0"/>
              </a:rPr>
              <a:t>: String</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Menlo" panose="020B0609030804020204" pitchFamily="49" charset="0"/>
                <a:ea typeface="Calibri" panose="020F0502020204030204" pitchFamily="34" charset="0"/>
                <a:cs typeface="Times New Roman" panose="02020603050405020304" pitchFamily="18" charset="0"/>
              </a:rPr>
              <a:t>    </a:t>
            </a:r>
            <a:r>
              <a:rPr lang="en-US" b="1" dirty="0" err="1">
                <a:latin typeface="Menlo" panose="020B0609030804020204" pitchFamily="49" charset="0"/>
                <a:ea typeface="Calibri" panose="020F0502020204030204" pitchFamily="34" charset="0"/>
                <a:cs typeface="Times New Roman" panose="02020603050405020304" pitchFamily="18" charset="0"/>
              </a:rPr>
              <a:t>var</a:t>
            </a:r>
            <a:r>
              <a:rPr lang="en-US" dirty="0">
                <a:latin typeface="Menlo" panose="020B0609030804020204" pitchFamily="49" charset="0"/>
                <a:ea typeface="Calibri" panose="020F0502020204030204" pitchFamily="34" charset="0"/>
                <a:cs typeface="Times New Roman" panose="02020603050405020304" pitchFamily="18" charset="0"/>
              </a:rPr>
              <a:t> answer : Bool</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Menlo" panose="020B0609030804020204" pitchFamily="49" charset="0"/>
                <a:ea typeface="Calibri" panose="020F0502020204030204" pitchFamily="34" charset="0"/>
                <a:cs typeface="Times New Roman" panose="02020603050405020304" pitchFamily="18" charset="0"/>
              </a:rPr>
              <a:t>    </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Menlo" panose="020B0609030804020204" pitchFamily="49" charset="0"/>
                <a:ea typeface="Calibri" panose="020F0502020204030204" pitchFamily="34" charset="0"/>
                <a:cs typeface="Times New Roman" panose="02020603050405020304" pitchFamily="18" charset="0"/>
              </a:rPr>
              <a:t>    </a:t>
            </a:r>
            <a:r>
              <a:rPr lang="en-US" b="1" dirty="0" err="1">
                <a:latin typeface="Menlo" panose="020B0609030804020204" pitchFamily="49" charset="0"/>
                <a:ea typeface="Calibri" panose="020F0502020204030204" pitchFamily="34" charset="0"/>
                <a:cs typeface="Times New Roman" panose="02020603050405020304" pitchFamily="18" charset="0"/>
              </a:rPr>
              <a:t>init</a:t>
            </a:r>
            <a:r>
              <a:rPr lang="en-US" dirty="0">
                <a:latin typeface="Menlo" panose="020B0609030804020204" pitchFamily="49" charset="0"/>
                <a:ea typeface="Calibri" panose="020F0502020204030204" pitchFamily="34" charset="0"/>
                <a:cs typeface="Times New Roman" panose="02020603050405020304" pitchFamily="18" charset="0"/>
              </a:rPr>
              <a:t>(</a:t>
            </a:r>
            <a:r>
              <a:rPr lang="en-US" dirty="0" err="1">
                <a:latin typeface="Menlo" panose="020B0609030804020204" pitchFamily="49" charset="0"/>
                <a:ea typeface="Calibri" panose="020F0502020204030204" pitchFamily="34" charset="0"/>
                <a:cs typeface="Times New Roman" panose="02020603050405020304" pitchFamily="18" charset="0"/>
              </a:rPr>
              <a:t>questiontext:String</a:t>
            </a:r>
            <a:r>
              <a:rPr lang="en-US" dirty="0">
                <a:latin typeface="Menlo" panose="020B0609030804020204" pitchFamily="49" charset="0"/>
                <a:ea typeface="Calibri" panose="020F0502020204030204" pitchFamily="34" charset="0"/>
                <a:cs typeface="Times New Roman" panose="02020603050405020304" pitchFamily="18" charset="0"/>
              </a:rPr>
              <a:t>, </a:t>
            </a:r>
            <a:r>
              <a:rPr lang="en-US" dirty="0" err="1">
                <a:latin typeface="Menlo" panose="020B0609030804020204" pitchFamily="49" charset="0"/>
                <a:ea typeface="Calibri" panose="020F0502020204030204" pitchFamily="34" charset="0"/>
                <a:cs typeface="Times New Roman" panose="02020603050405020304" pitchFamily="18" charset="0"/>
              </a:rPr>
              <a:t>answer:Bool</a:t>
            </a:r>
            <a:r>
              <a:rPr lang="en-US" dirty="0">
                <a:latin typeface="Menlo" panose="020B0609030804020204" pitchFamily="49" charset="0"/>
                <a:ea typeface="Calibri" panose="020F0502020204030204" pitchFamily="34" charset="0"/>
                <a:cs typeface="Times New Roman" panose="02020603050405020304" pitchFamily="18" charset="0"/>
              </a:rPr>
              <a:t>) {</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Menlo" panose="020B0609030804020204" pitchFamily="49" charset="0"/>
                <a:ea typeface="Calibri" panose="020F0502020204030204" pitchFamily="34" charset="0"/>
                <a:cs typeface="Times New Roman" panose="02020603050405020304" pitchFamily="18" charset="0"/>
              </a:rPr>
              <a:t>        </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Menlo" panose="020B0609030804020204" pitchFamily="49" charset="0"/>
                <a:ea typeface="Calibri" panose="020F0502020204030204" pitchFamily="34" charset="0"/>
                <a:cs typeface="Times New Roman" panose="02020603050405020304" pitchFamily="18" charset="0"/>
              </a:rPr>
              <a:t>        </a:t>
            </a:r>
            <a:r>
              <a:rPr lang="en-US" b="1" dirty="0" err="1">
                <a:latin typeface="Menlo" panose="020B0609030804020204" pitchFamily="49" charset="0"/>
                <a:ea typeface="Calibri" panose="020F0502020204030204" pitchFamily="34" charset="0"/>
                <a:cs typeface="Times New Roman" panose="02020603050405020304" pitchFamily="18" charset="0"/>
              </a:rPr>
              <a:t>self</a:t>
            </a:r>
            <a:r>
              <a:rPr lang="en-US" dirty="0" err="1">
                <a:latin typeface="Menlo" panose="020B0609030804020204" pitchFamily="49" charset="0"/>
                <a:ea typeface="Calibri" panose="020F0502020204030204" pitchFamily="34" charset="0"/>
                <a:cs typeface="Times New Roman" panose="02020603050405020304" pitchFamily="18" charset="0"/>
              </a:rPr>
              <a:t>.questiontext</a:t>
            </a:r>
            <a:r>
              <a:rPr lang="en-US" dirty="0">
                <a:latin typeface="Menlo" panose="020B0609030804020204" pitchFamily="49" charset="0"/>
                <a:ea typeface="Calibri" panose="020F0502020204030204" pitchFamily="34" charset="0"/>
                <a:cs typeface="Times New Roman" panose="02020603050405020304" pitchFamily="18" charset="0"/>
              </a:rPr>
              <a:t> = </a:t>
            </a:r>
            <a:r>
              <a:rPr lang="en-US" dirty="0" err="1">
                <a:latin typeface="Menlo" panose="020B0609030804020204" pitchFamily="49" charset="0"/>
                <a:ea typeface="Calibri" panose="020F0502020204030204" pitchFamily="34" charset="0"/>
                <a:cs typeface="Times New Roman" panose="02020603050405020304" pitchFamily="18" charset="0"/>
              </a:rPr>
              <a:t>questiontext</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Menlo" panose="020B0609030804020204" pitchFamily="49" charset="0"/>
                <a:ea typeface="Calibri" panose="020F0502020204030204" pitchFamily="34" charset="0"/>
                <a:cs typeface="Times New Roman" panose="02020603050405020304" pitchFamily="18" charset="0"/>
              </a:rPr>
              <a:t>        </a:t>
            </a:r>
            <a:r>
              <a:rPr lang="en-US" b="1" dirty="0" err="1">
                <a:latin typeface="Menlo" panose="020B0609030804020204" pitchFamily="49" charset="0"/>
                <a:ea typeface="Calibri" panose="020F0502020204030204" pitchFamily="34" charset="0"/>
                <a:cs typeface="Times New Roman" panose="02020603050405020304" pitchFamily="18" charset="0"/>
              </a:rPr>
              <a:t>self</a:t>
            </a:r>
            <a:r>
              <a:rPr lang="en-US" dirty="0" err="1">
                <a:latin typeface="Menlo" panose="020B0609030804020204" pitchFamily="49" charset="0"/>
                <a:ea typeface="Calibri" panose="020F0502020204030204" pitchFamily="34" charset="0"/>
                <a:cs typeface="Times New Roman" panose="02020603050405020304" pitchFamily="18" charset="0"/>
              </a:rPr>
              <a:t>.answer</a:t>
            </a:r>
            <a:r>
              <a:rPr lang="en-US" dirty="0">
                <a:latin typeface="Menlo" panose="020B0609030804020204" pitchFamily="49" charset="0"/>
                <a:ea typeface="Calibri" panose="020F0502020204030204" pitchFamily="34" charset="0"/>
                <a:cs typeface="Times New Roman" panose="02020603050405020304" pitchFamily="18" charset="0"/>
              </a:rPr>
              <a:t> = answer</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Menlo" panose="020B0609030804020204" pitchFamily="49" charset="0"/>
                <a:ea typeface="Calibri" panose="020F0502020204030204" pitchFamily="34" charset="0"/>
                <a:cs typeface="Times New Roman" panose="02020603050405020304" pitchFamily="18" charset="0"/>
              </a:rPr>
              <a:t>    }</a:t>
            </a:r>
            <a:endParaRPr lang="tr-TR" dirty="0">
              <a:latin typeface="Calibri" panose="020F0502020204030204" pitchFamily="34" charset="0"/>
              <a:ea typeface="Calibri" panose="020F0502020204030204" pitchFamily="34" charset="0"/>
              <a:cs typeface="Times New Roman" panose="02020603050405020304" pitchFamily="18" charset="0"/>
            </a:endParaRPr>
          </a:p>
          <a:p>
            <a:pPr>
              <a:spcAft>
                <a:spcPts val="0"/>
              </a:spcAft>
              <a:tabLst>
                <a:tab pos="376555" algn="l"/>
              </a:tabLst>
            </a:pPr>
            <a:r>
              <a:rPr lang="en-US" dirty="0">
                <a:latin typeface="Menlo" panose="020B0609030804020204" pitchFamily="49" charset="0"/>
                <a:ea typeface="Calibri" panose="020F0502020204030204" pitchFamily="34" charset="0"/>
                <a:cs typeface="Times New Roman" panose="02020603050405020304" pitchFamily="18" charset="0"/>
              </a:rPr>
              <a:t>    </a:t>
            </a:r>
            <a:endParaRPr lang="tr-TR"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8916732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2B3D1-8E7B-3E4B-B9EA-1242E01DB1AE}"/>
              </a:ext>
            </a:extLst>
          </p:cNvPr>
          <p:cNvSpPr>
            <a:spLocks noGrp="1"/>
          </p:cNvSpPr>
          <p:nvPr>
            <p:ph type="title"/>
          </p:nvPr>
        </p:nvSpPr>
        <p:spPr>
          <a:xfrm>
            <a:off x="2279704" y="2661662"/>
            <a:ext cx="8056100" cy="1400530"/>
          </a:xfrm>
        </p:spPr>
        <p:txBody>
          <a:bodyPr/>
          <a:lstStyle/>
          <a:p>
            <a:r>
              <a:rPr lang="tr-TR" dirty="0">
                <a:solidFill>
                  <a:srgbClr val="FF0000"/>
                </a:solidFill>
              </a:rPr>
              <a:t>İZLEDİĞİNİZ İÇİN TEŞEKKÜRLER</a:t>
            </a:r>
          </a:p>
        </p:txBody>
      </p:sp>
    </p:spTree>
    <p:extLst>
      <p:ext uri="{BB962C8B-B14F-4D97-AF65-F5344CB8AC3E}">
        <p14:creationId xmlns:p14="http://schemas.microsoft.com/office/powerpoint/2010/main" val="1988692794"/>
      </p:ext>
    </p:extLst>
  </p:cSld>
  <p:clrMapOvr>
    <a:masterClrMapping/>
  </p:clrMapOvr>
  <mc:AlternateContent xmlns:mc="http://schemas.openxmlformats.org/markup-compatibility/2006">
    <mc:Choice xmlns:p14="http://schemas.microsoft.com/office/powerpoint/2010/main" Requires="p14">
      <p:transition spd="slow" p14:dur="2000">
        <p:sndAc>
          <p:stSnd>
            <p:snd r:embed="rId2" name="applause.wav"/>
          </p:stSnd>
        </p:sndAc>
      </p:transition>
    </mc:Choice>
    <mc:Fallback>
      <p:transition spd="slow">
        <p:sndAc>
          <p:stSnd>
            <p:snd r:embed="rId2" name="applause.wav"/>
          </p:stSnd>
        </p:sndAc>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{224B4BF4-07F5-8044-AC26-64767FD51DF8}tf10001062</Template>
  <TotalTime>12</TotalTime>
  <Words>1198</Words>
  <Application>Microsoft Macintosh PowerPoint</Application>
  <PresentationFormat>Widescreen</PresentationFormat>
  <Paragraphs>176</Paragraphs>
  <Slides>9</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Arial</vt:lpstr>
      <vt:lpstr>Arial,Bold</vt:lpstr>
      <vt:lpstr>Calibri</vt:lpstr>
      <vt:lpstr>Century Gothic</vt:lpstr>
      <vt:lpstr>Helvetica</vt:lpstr>
      <vt:lpstr>Menlo</vt:lpstr>
      <vt:lpstr>Times New Roman</vt:lpstr>
      <vt:lpstr>Times New Roman,Bold</vt:lpstr>
      <vt:lpstr>Wingdings 3</vt:lpstr>
      <vt:lpstr>Ion</vt:lpstr>
      <vt:lpstr>PowerPoint Presentation</vt:lpstr>
      <vt:lpstr>Swift Nedir? </vt:lpstr>
      <vt:lpstr>SWİFT ARAYÜZ VE NESNELER </vt:lpstr>
      <vt:lpstr>SINAV UYGULAMASI ARAYÜZ </vt:lpstr>
      <vt:lpstr>PROJE KONUSU </vt:lpstr>
      <vt:lpstr>SINAV UYGULAMASI KODLARI </vt:lpstr>
      <vt:lpstr>PowerPoint Presentation</vt:lpstr>
      <vt:lpstr>PowerPoint Presentation</vt:lpstr>
      <vt:lpstr>İZLEDİĞİNİZ İÇİN TEŞEKKÜRLER</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3</cp:revision>
  <dcterms:created xsi:type="dcterms:W3CDTF">2020-04-24T10:37:32Z</dcterms:created>
  <dcterms:modified xsi:type="dcterms:W3CDTF">2020-04-24T11:13:08Z</dcterms:modified>
</cp:coreProperties>
</file>

<file path=docProps/thumbnail.jpeg>
</file>